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76" r:id="rId3"/>
    <p:sldId id="277" r:id="rId4"/>
    <p:sldId id="278" r:id="rId5"/>
    <p:sldId id="279" r:id="rId6"/>
    <p:sldId id="280" r:id="rId7"/>
    <p:sldId id="281" r:id="rId8"/>
    <p:sldId id="282" r:id="rId9"/>
    <p:sldId id="284" r:id="rId10"/>
    <p:sldId id="260" r:id="rId11"/>
    <p:sldId id="272" r:id="rId12"/>
    <p:sldId id="285" r:id="rId13"/>
    <p:sldId id="261" r:id="rId14"/>
    <p:sldId id="273" r:id="rId15"/>
    <p:sldId id="286" r:id="rId16"/>
    <p:sldId id="262" r:id="rId17"/>
    <p:sldId id="274" r:id="rId18"/>
    <p:sldId id="263" r:id="rId19"/>
    <p:sldId id="275" r:id="rId20"/>
    <p:sldId id="264" r:id="rId21"/>
    <p:sldId id="287" r:id="rId22"/>
    <p:sldId id="283" r:id="rId23"/>
    <p:sldId id="289" r:id="rId24"/>
    <p:sldId id="290" r:id="rId25"/>
    <p:sldId id="268" r:id="rId26"/>
    <p:sldId id="291" r:id="rId27"/>
    <p:sldId id="292" r:id="rId28"/>
    <p:sldId id="293" r:id="rId29"/>
    <p:sldId id="294" r:id="rId30"/>
    <p:sldId id="295" r:id="rId31"/>
    <p:sldId id="296" r:id="rId32"/>
    <p:sldId id="297" r:id="rId33"/>
    <p:sldId id="26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autoAdjust="0"/>
    <p:restoredTop sz="99283" autoAdjust="0"/>
  </p:normalViewPr>
  <p:slideViewPr>
    <p:cSldViewPr>
      <p:cViewPr varScale="1">
        <p:scale>
          <a:sx n="73" d="100"/>
          <a:sy n="73" d="100"/>
        </p:scale>
        <p:origin x="-12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7BC11-55BE-4C49-AD35-2F34874B3E69}" type="datetimeFigureOut">
              <a:rPr lang="tr-TR" smtClean="0"/>
              <a:pPr/>
              <a:t>23.3.2016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D7BE3-05E5-4527-9481-6818B2D3647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fontScale="25000" lnSpcReduction="20000"/>
          </a:bodyPr>
          <a:lstStyle/>
          <a:p>
            <a:r>
              <a:rPr lang="tr-TR" sz="1200" b="1" kern="1200" dirty="0" smtClean="0">
                <a:solidFill>
                  <a:schemeClr val="tx1"/>
                </a:solidFill>
                <a:latin typeface="+mn-lt"/>
                <a:ea typeface="+mn-ea"/>
                <a:cs typeface="+mn-cs"/>
              </a:rPr>
              <a:t>HAZIRLAYANLAR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YAYIN VE DANIŞMA KURULU</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S.NO</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ADI SOYADI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GÖREV YERİ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ÜNVANI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GÖREVİ</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1</a:t>
            </a:r>
          </a:p>
          <a:p>
            <a:r>
              <a:rPr lang="tr-TR" sz="1200" kern="1200" dirty="0" smtClean="0">
                <a:solidFill>
                  <a:schemeClr val="tx1"/>
                </a:solidFill>
                <a:latin typeface="+mn-lt"/>
                <a:ea typeface="+mn-ea"/>
                <a:cs typeface="+mn-cs"/>
              </a:rPr>
              <a:t>Ercan ATEŞ</a:t>
            </a:r>
          </a:p>
          <a:p>
            <a:r>
              <a:rPr lang="tr-TR" sz="1200" kern="1200" dirty="0" smtClean="0">
                <a:solidFill>
                  <a:schemeClr val="tx1"/>
                </a:solidFill>
                <a:latin typeface="+mn-lt"/>
                <a:ea typeface="+mn-ea"/>
                <a:cs typeface="+mn-cs"/>
              </a:rPr>
              <a:t>Sındırgı Kaymakamlığı</a:t>
            </a:r>
          </a:p>
          <a:p>
            <a:r>
              <a:rPr lang="tr-TR" sz="1200" kern="1200" dirty="0" smtClean="0">
                <a:solidFill>
                  <a:schemeClr val="tx1"/>
                </a:solidFill>
                <a:latin typeface="+mn-lt"/>
                <a:ea typeface="+mn-ea"/>
                <a:cs typeface="+mn-cs"/>
              </a:rPr>
              <a:t>Kaymakam</a:t>
            </a:r>
          </a:p>
          <a:p>
            <a:r>
              <a:rPr lang="tr-TR" sz="1200" kern="1200" dirty="0" smtClean="0">
                <a:solidFill>
                  <a:schemeClr val="tx1"/>
                </a:solidFill>
                <a:latin typeface="+mn-lt"/>
                <a:ea typeface="+mn-ea"/>
                <a:cs typeface="+mn-cs"/>
              </a:rPr>
              <a:t>Başkan</a:t>
            </a:r>
          </a:p>
          <a:p>
            <a:r>
              <a:rPr lang="tr-TR" sz="1200" kern="1200" dirty="0" smtClean="0">
                <a:solidFill>
                  <a:schemeClr val="tx1"/>
                </a:solidFill>
                <a:latin typeface="+mn-lt"/>
                <a:ea typeface="+mn-ea"/>
                <a:cs typeface="+mn-cs"/>
              </a:rPr>
              <a:t>2</a:t>
            </a:r>
          </a:p>
          <a:p>
            <a:r>
              <a:rPr lang="tr-TR" sz="1200" kern="1200" dirty="0" smtClean="0">
                <a:solidFill>
                  <a:schemeClr val="tx1"/>
                </a:solidFill>
                <a:latin typeface="+mn-lt"/>
                <a:ea typeface="+mn-ea"/>
                <a:cs typeface="+mn-cs"/>
              </a:rPr>
              <a:t>İbrahim IŞIK</a:t>
            </a:r>
          </a:p>
          <a:p>
            <a:r>
              <a:rPr lang="tr-TR" sz="1200" kern="1200" dirty="0" smtClean="0">
                <a:solidFill>
                  <a:schemeClr val="tx1"/>
                </a:solidFill>
                <a:latin typeface="+mn-lt"/>
                <a:ea typeface="+mn-ea"/>
                <a:cs typeface="+mn-cs"/>
              </a:rPr>
              <a:t>İlçe Milli Eğitim Müdürlüğü</a:t>
            </a:r>
          </a:p>
          <a:p>
            <a:r>
              <a:rPr lang="tr-TR" sz="1200" kern="1200" dirty="0" smtClean="0">
                <a:solidFill>
                  <a:schemeClr val="tx1"/>
                </a:solidFill>
                <a:latin typeface="+mn-lt"/>
                <a:ea typeface="+mn-ea"/>
                <a:cs typeface="+mn-cs"/>
              </a:rPr>
              <a:t>İlçe Milli Eğitim Müdürü</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3</a:t>
            </a:r>
          </a:p>
          <a:p>
            <a:r>
              <a:rPr lang="tr-TR" sz="1200" kern="1200" dirty="0" err="1" smtClean="0">
                <a:solidFill>
                  <a:schemeClr val="tx1"/>
                </a:solidFill>
                <a:latin typeface="+mn-lt"/>
                <a:ea typeface="+mn-ea"/>
                <a:cs typeface="+mn-cs"/>
              </a:rPr>
              <a:t>Yard</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Doç.Dr</a:t>
            </a:r>
            <a:r>
              <a:rPr lang="tr-TR" sz="1200" kern="1200" dirty="0" smtClean="0">
                <a:solidFill>
                  <a:schemeClr val="tx1"/>
                </a:solidFill>
                <a:latin typeface="+mn-lt"/>
                <a:ea typeface="+mn-ea"/>
                <a:cs typeface="+mn-cs"/>
              </a:rPr>
              <a:t>.H.İbrahim ÖZMEN</a:t>
            </a:r>
          </a:p>
          <a:p>
            <a:r>
              <a:rPr lang="tr-TR" sz="1200" kern="1200" dirty="0" smtClean="0">
                <a:solidFill>
                  <a:schemeClr val="tx1"/>
                </a:solidFill>
                <a:latin typeface="+mn-lt"/>
                <a:ea typeface="+mn-ea"/>
                <a:cs typeface="+mn-cs"/>
              </a:rPr>
              <a:t>Sındırgı  Meslek Yüksek Okulu</a:t>
            </a:r>
          </a:p>
          <a:p>
            <a:r>
              <a:rPr lang="tr-TR" sz="1200" kern="1200" dirty="0" smtClean="0">
                <a:solidFill>
                  <a:schemeClr val="tx1"/>
                </a:solidFill>
                <a:latin typeface="+mn-lt"/>
                <a:ea typeface="+mn-ea"/>
                <a:cs typeface="+mn-cs"/>
              </a:rPr>
              <a:t>Meslek Yüksek Okulu Müdürü</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4</a:t>
            </a:r>
          </a:p>
          <a:p>
            <a:r>
              <a:rPr lang="tr-TR" sz="1200" kern="1200" dirty="0" smtClean="0">
                <a:solidFill>
                  <a:schemeClr val="tx1"/>
                </a:solidFill>
                <a:latin typeface="+mn-lt"/>
                <a:ea typeface="+mn-ea"/>
                <a:cs typeface="+mn-cs"/>
              </a:rPr>
              <a:t>Bumin AKKAYA</a:t>
            </a:r>
          </a:p>
          <a:p>
            <a:r>
              <a:rPr lang="tr-TR" sz="1200" kern="1200" dirty="0" smtClean="0">
                <a:solidFill>
                  <a:schemeClr val="tx1"/>
                </a:solidFill>
                <a:latin typeface="+mn-lt"/>
                <a:ea typeface="+mn-ea"/>
                <a:cs typeface="+mn-cs"/>
              </a:rPr>
              <a:t>İlçe Milli Eğitim Müdürlüğü</a:t>
            </a:r>
          </a:p>
          <a:p>
            <a:r>
              <a:rPr lang="tr-TR" sz="1200" kern="1200" dirty="0" smtClean="0">
                <a:solidFill>
                  <a:schemeClr val="tx1"/>
                </a:solidFill>
                <a:latin typeface="+mn-lt"/>
                <a:ea typeface="+mn-ea"/>
                <a:cs typeface="+mn-cs"/>
              </a:rPr>
              <a:t>Özel Büro Koordinatörü</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5</a:t>
            </a:r>
          </a:p>
          <a:p>
            <a:r>
              <a:rPr lang="tr-TR" sz="1200" kern="1200" dirty="0" smtClean="0">
                <a:solidFill>
                  <a:schemeClr val="tx1"/>
                </a:solidFill>
                <a:latin typeface="+mn-lt"/>
                <a:ea typeface="+mn-ea"/>
                <a:cs typeface="+mn-cs"/>
              </a:rPr>
              <a:t>Bekir GÜNEŞ</a:t>
            </a:r>
          </a:p>
          <a:p>
            <a:r>
              <a:rPr lang="tr-TR" sz="1200" kern="1200" dirty="0" smtClean="0">
                <a:solidFill>
                  <a:schemeClr val="tx1"/>
                </a:solidFill>
                <a:latin typeface="+mn-lt"/>
                <a:ea typeface="+mn-ea"/>
                <a:cs typeface="+mn-cs"/>
              </a:rPr>
              <a:t>Makbule Efe Anadolu Lisesi</a:t>
            </a:r>
          </a:p>
          <a:p>
            <a:r>
              <a:rPr lang="tr-TR" sz="1200" kern="1200" dirty="0" smtClean="0">
                <a:solidFill>
                  <a:schemeClr val="tx1"/>
                </a:solidFill>
                <a:latin typeface="+mn-lt"/>
                <a:ea typeface="+mn-ea"/>
                <a:cs typeface="+mn-cs"/>
              </a:rPr>
              <a:t>Okul Müdürü</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6</a:t>
            </a:r>
          </a:p>
          <a:p>
            <a:r>
              <a:rPr lang="tr-TR" sz="1200" kern="1200" dirty="0" smtClean="0">
                <a:solidFill>
                  <a:schemeClr val="tx1"/>
                </a:solidFill>
                <a:latin typeface="+mn-lt"/>
                <a:ea typeface="+mn-ea"/>
                <a:cs typeface="+mn-cs"/>
              </a:rPr>
              <a:t>Kıvanç TOPRAKLIKOĞLU</a:t>
            </a:r>
          </a:p>
          <a:p>
            <a:r>
              <a:rPr lang="tr-TR" sz="1200" kern="1200" dirty="0" smtClean="0">
                <a:solidFill>
                  <a:schemeClr val="tx1"/>
                </a:solidFill>
                <a:latin typeface="+mn-lt"/>
                <a:ea typeface="+mn-ea"/>
                <a:cs typeface="+mn-cs"/>
              </a:rPr>
              <a:t>Yağcıbedir Ortaokulu</a:t>
            </a:r>
          </a:p>
          <a:p>
            <a:r>
              <a:rPr lang="tr-TR" sz="1200" kern="1200" dirty="0" smtClean="0">
                <a:solidFill>
                  <a:schemeClr val="tx1"/>
                </a:solidFill>
                <a:latin typeface="+mn-lt"/>
                <a:ea typeface="+mn-ea"/>
                <a:cs typeface="+mn-cs"/>
              </a:rPr>
              <a:t>Bilişim Tek.</a:t>
            </a:r>
            <a:r>
              <a:rPr lang="tr-TR" sz="1200" kern="1200" dirty="0" err="1" smtClean="0">
                <a:solidFill>
                  <a:schemeClr val="tx1"/>
                </a:solidFill>
                <a:latin typeface="+mn-lt"/>
                <a:ea typeface="+mn-ea"/>
                <a:cs typeface="+mn-cs"/>
              </a:rPr>
              <a:t>Öğr</a:t>
            </a:r>
            <a:r>
              <a:rPr lang="tr-TR" sz="1200" kern="1200" dirty="0" smtClean="0">
                <a:solidFill>
                  <a:schemeClr val="tx1"/>
                </a:solidFill>
                <a:latin typeface="+mn-lt"/>
                <a:ea typeface="+mn-ea"/>
                <a:cs typeface="+mn-cs"/>
              </a:rPr>
              <a:t>. / Müdür Yrd.</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7</a:t>
            </a:r>
          </a:p>
          <a:p>
            <a:r>
              <a:rPr lang="tr-TR" sz="1200" kern="1200" dirty="0" smtClean="0">
                <a:solidFill>
                  <a:schemeClr val="tx1"/>
                </a:solidFill>
                <a:latin typeface="+mn-lt"/>
                <a:ea typeface="+mn-ea"/>
                <a:cs typeface="+mn-cs"/>
              </a:rPr>
              <a:t>İrem BİLGİLİ</a:t>
            </a:r>
          </a:p>
          <a:p>
            <a:r>
              <a:rPr lang="tr-TR" sz="1200" kern="1200" dirty="0" smtClean="0">
                <a:solidFill>
                  <a:schemeClr val="tx1"/>
                </a:solidFill>
                <a:latin typeface="+mn-lt"/>
                <a:ea typeface="+mn-ea"/>
                <a:cs typeface="+mn-cs"/>
              </a:rPr>
              <a:t>İ.</a:t>
            </a:r>
            <a:r>
              <a:rPr lang="tr-TR" sz="1200" kern="1200" dirty="0" err="1" smtClean="0">
                <a:solidFill>
                  <a:schemeClr val="tx1"/>
                </a:solidFill>
                <a:latin typeface="+mn-lt"/>
                <a:ea typeface="+mn-ea"/>
                <a:cs typeface="+mn-cs"/>
              </a:rPr>
              <a:t>Ethem</a:t>
            </a:r>
            <a:r>
              <a:rPr lang="tr-TR" sz="1200" kern="1200" dirty="0" smtClean="0">
                <a:solidFill>
                  <a:schemeClr val="tx1"/>
                </a:solidFill>
                <a:latin typeface="+mn-lt"/>
                <a:ea typeface="+mn-ea"/>
                <a:cs typeface="+mn-cs"/>
              </a:rPr>
              <a:t> Akıncı Ortaokulu</a:t>
            </a:r>
          </a:p>
          <a:p>
            <a:r>
              <a:rPr lang="tr-TR" sz="1200" kern="1200" dirty="0" smtClean="0">
                <a:solidFill>
                  <a:schemeClr val="tx1"/>
                </a:solidFill>
                <a:latin typeface="+mn-lt"/>
                <a:ea typeface="+mn-ea"/>
                <a:cs typeface="+mn-cs"/>
              </a:rPr>
              <a:t>Rehber Öğretmen</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8</a:t>
            </a:r>
          </a:p>
          <a:p>
            <a:r>
              <a:rPr lang="tr-TR" sz="1200" kern="1200" dirty="0" smtClean="0">
                <a:solidFill>
                  <a:schemeClr val="tx1"/>
                </a:solidFill>
                <a:latin typeface="+mn-lt"/>
                <a:ea typeface="+mn-ea"/>
                <a:cs typeface="+mn-cs"/>
              </a:rPr>
              <a:t>Muhammed GÜNGÖR</a:t>
            </a:r>
          </a:p>
          <a:p>
            <a:r>
              <a:rPr lang="tr-TR" sz="1200" kern="1200" dirty="0" smtClean="0">
                <a:solidFill>
                  <a:schemeClr val="tx1"/>
                </a:solidFill>
                <a:latin typeface="+mn-lt"/>
                <a:ea typeface="+mn-ea"/>
                <a:cs typeface="+mn-cs"/>
              </a:rPr>
              <a:t>Halk Eğitim Merkezi</a:t>
            </a:r>
          </a:p>
          <a:p>
            <a:r>
              <a:rPr lang="tr-TR" sz="1200" kern="1200" dirty="0" smtClean="0">
                <a:solidFill>
                  <a:schemeClr val="tx1"/>
                </a:solidFill>
                <a:latin typeface="+mn-lt"/>
                <a:ea typeface="+mn-ea"/>
                <a:cs typeface="+mn-cs"/>
              </a:rPr>
              <a:t>Sınıf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 </a:t>
            </a: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İLÇE YÜRÜTME KURULU</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S.NO</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ADI SOYADI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GÖREV YERİ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ÜNVANI</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GÖREVİ</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1</a:t>
            </a:r>
          </a:p>
          <a:p>
            <a:r>
              <a:rPr lang="tr-TR" sz="1200" kern="1200" dirty="0" smtClean="0">
                <a:solidFill>
                  <a:schemeClr val="tx1"/>
                </a:solidFill>
                <a:latin typeface="+mn-lt"/>
                <a:ea typeface="+mn-ea"/>
                <a:cs typeface="+mn-cs"/>
              </a:rPr>
              <a:t>Hasan TEMEL</a:t>
            </a:r>
          </a:p>
          <a:p>
            <a:r>
              <a:rPr lang="tr-TR" sz="1200" kern="1200" dirty="0" smtClean="0">
                <a:solidFill>
                  <a:schemeClr val="tx1"/>
                </a:solidFill>
                <a:latin typeface="+mn-lt"/>
                <a:ea typeface="+mn-ea"/>
                <a:cs typeface="+mn-cs"/>
              </a:rPr>
              <a:t>Yağcıbedir Ortaokulu</a:t>
            </a:r>
          </a:p>
          <a:p>
            <a:r>
              <a:rPr lang="tr-TR" sz="1200" kern="1200" dirty="0" smtClean="0">
                <a:solidFill>
                  <a:schemeClr val="tx1"/>
                </a:solidFill>
                <a:latin typeface="+mn-lt"/>
                <a:ea typeface="+mn-ea"/>
                <a:cs typeface="+mn-cs"/>
              </a:rPr>
              <a:t>Okul Müdürü</a:t>
            </a:r>
          </a:p>
          <a:p>
            <a:r>
              <a:rPr lang="tr-TR" sz="1200" kern="1200" dirty="0" smtClean="0">
                <a:solidFill>
                  <a:schemeClr val="tx1"/>
                </a:solidFill>
                <a:latin typeface="+mn-lt"/>
                <a:ea typeface="+mn-ea"/>
                <a:cs typeface="+mn-cs"/>
              </a:rPr>
              <a:t>Başkan</a:t>
            </a:r>
          </a:p>
          <a:p>
            <a:r>
              <a:rPr lang="tr-TR" sz="1200" kern="1200" dirty="0" smtClean="0">
                <a:solidFill>
                  <a:schemeClr val="tx1"/>
                </a:solidFill>
                <a:latin typeface="+mn-lt"/>
                <a:ea typeface="+mn-ea"/>
                <a:cs typeface="+mn-cs"/>
              </a:rPr>
              <a:t>2</a:t>
            </a:r>
          </a:p>
          <a:p>
            <a:r>
              <a:rPr lang="tr-TR" sz="1200" kern="1200" dirty="0" smtClean="0">
                <a:solidFill>
                  <a:schemeClr val="tx1"/>
                </a:solidFill>
                <a:latin typeface="+mn-lt"/>
                <a:ea typeface="+mn-ea"/>
                <a:cs typeface="+mn-cs"/>
              </a:rPr>
              <a:t>Esat SAÇKESEN</a:t>
            </a:r>
          </a:p>
          <a:p>
            <a:r>
              <a:rPr lang="tr-TR" sz="1200" kern="1200" dirty="0" smtClean="0">
                <a:solidFill>
                  <a:schemeClr val="tx1"/>
                </a:solidFill>
                <a:latin typeface="+mn-lt"/>
                <a:ea typeface="+mn-ea"/>
                <a:cs typeface="+mn-cs"/>
              </a:rPr>
              <a:t>Sındırgı Meslek Yüksek Okulu</a:t>
            </a:r>
          </a:p>
          <a:p>
            <a:r>
              <a:rPr lang="tr-TR" sz="1200" kern="1200" dirty="0" smtClean="0">
                <a:solidFill>
                  <a:schemeClr val="tx1"/>
                </a:solidFill>
                <a:latin typeface="+mn-lt"/>
                <a:ea typeface="+mn-ea"/>
                <a:cs typeface="+mn-cs"/>
              </a:rPr>
              <a:t>Meslek Yüksek Okulu </a:t>
            </a:r>
            <a:r>
              <a:rPr lang="tr-TR" sz="1200" kern="1200" dirty="0" err="1" smtClean="0">
                <a:solidFill>
                  <a:schemeClr val="tx1"/>
                </a:solidFill>
                <a:latin typeface="+mn-lt"/>
                <a:ea typeface="+mn-ea"/>
                <a:cs typeface="+mn-cs"/>
              </a:rPr>
              <a:t>Müd</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Yard</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3</a:t>
            </a:r>
          </a:p>
          <a:p>
            <a:r>
              <a:rPr lang="tr-TR" sz="1200" kern="1200" dirty="0" smtClean="0">
                <a:solidFill>
                  <a:schemeClr val="tx1"/>
                </a:solidFill>
                <a:latin typeface="+mn-lt"/>
                <a:ea typeface="+mn-ea"/>
                <a:cs typeface="+mn-cs"/>
              </a:rPr>
              <a:t>Hüseyin KAYAALP</a:t>
            </a:r>
          </a:p>
          <a:p>
            <a:r>
              <a:rPr lang="tr-TR" sz="1200" kern="1200" dirty="0" smtClean="0">
                <a:solidFill>
                  <a:schemeClr val="tx1"/>
                </a:solidFill>
                <a:latin typeface="+mn-lt"/>
                <a:ea typeface="+mn-ea"/>
                <a:cs typeface="+mn-cs"/>
              </a:rPr>
              <a:t>İbrahim Ethem Akıncı Ortaokulu</a:t>
            </a:r>
          </a:p>
          <a:p>
            <a:r>
              <a:rPr lang="tr-TR" sz="1200" kern="1200" dirty="0" smtClean="0">
                <a:solidFill>
                  <a:schemeClr val="tx1"/>
                </a:solidFill>
                <a:latin typeface="+mn-lt"/>
                <a:ea typeface="+mn-ea"/>
                <a:cs typeface="+mn-cs"/>
              </a:rPr>
              <a:t>Okul Müdürü</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4</a:t>
            </a:r>
          </a:p>
          <a:p>
            <a:r>
              <a:rPr lang="tr-TR" sz="1200" kern="1200" dirty="0" smtClean="0">
                <a:solidFill>
                  <a:schemeClr val="tx1"/>
                </a:solidFill>
                <a:latin typeface="+mn-lt"/>
                <a:ea typeface="+mn-ea"/>
                <a:cs typeface="+mn-cs"/>
              </a:rPr>
              <a:t>Eylem Turgut ŞAHİN</a:t>
            </a:r>
          </a:p>
          <a:p>
            <a:r>
              <a:rPr lang="tr-TR" sz="1200" kern="1200" dirty="0" smtClean="0">
                <a:solidFill>
                  <a:schemeClr val="tx1"/>
                </a:solidFill>
                <a:latin typeface="+mn-lt"/>
                <a:ea typeface="+mn-ea"/>
                <a:cs typeface="+mn-cs"/>
              </a:rPr>
              <a:t>Anadolu </a:t>
            </a:r>
            <a:r>
              <a:rPr lang="tr-TR" sz="1200" kern="1200" dirty="0" err="1" smtClean="0">
                <a:solidFill>
                  <a:schemeClr val="tx1"/>
                </a:solidFill>
                <a:latin typeface="+mn-lt"/>
                <a:ea typeface="+mn-ea"/>
                <a:cs typeface="+mn-cs"/>
              </a:rPr>
              <a:t>İmamhatip</a:t>
            </a:r>
            <a:r>
              <a:rPr lang="tr-TR" sz="1200" kern="1200" dirty="0" smtClean="0">
                <a:solidFill>
                  <a:schemeClr val="tx1"/>
                </a:solidFill>
                <a:latin typeface="+mn-lt"/>
                <a:ea typeface="+mn-ea"/>
                <a:cs typeface="+mn-cs"/>
              </a:rPr>
              <a:t> Lisesi</a:t>
            </a:r>
          </a:p>
          <a:p>
            <a:r>
              <a:rPr lang="tr-TR" sz="1200" kern="1200" dirty="0" smtClean="0">
                <a:solidFill>
                  <a:schemeClr val="tx1"/>
                </a:solidFill>
                <a:latin typeface="+mn-lt"/>
                <a:ea typeface="+mn-ea"/>
                <a:cs typeface="+mn-cs"/>
              </a:rPr>
              <a:t>Türk Dili ve Edebiyat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5</a:t>
            </a:r>
          </a:p>
          <a:p>
            <a:r>
              <a:rPr lang="tr-TR" sz="1200" kern="1200" dirty="0" smtClean="0">
                <a:solidFill>
                  <a:schemeClr val="tx1"/>
                </a:solidFill>
                <a:latin typeface="+mn-lt"/>
                <a:ea typeface="+mn-ea"/>
                <a:cs typeface="+mn-cs"/>
              </a:rPr>
              <a:t>Alican PEKER</a:t>
            </a:r>
          </a:p>
          <a:p>
            <a:r>
              <a:rPr lang="tr-TR" sz="1200" kern="1200" dirty="0" smtClean="0">
                <a:solidFill>
                  <a:schemeClr val="tx1"/>
                </a:solidFill>
                <a:latin typeface="+mn-lt"/>
                <a:ea typeface="+mn-ea"/>
                <a:cs typeface="+mn-cs"/>
              </a:rPr>
              <a:t>Makbule Efe Anadolu Lisesi</a:t>
            </a:r>
          </a:p>
          <a:p>
            <a:r>
              <a:rPr lang="tr-TR" sz="1200" kern="1200" dirty="0" smtClean="0">
                <a:solidFill>
                  <a:schemeClr val="tx1"/>
                </a:solidFill>
                <a:latin typeface="+mn-lt"/>
                <a:ea typeface="+mn-ea"/>
                <a:cs typeface="+mn-cs"/>
              </a:rPr>
              <a:t>Türk Dili ve Edebiyat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6</a:t>
            </a:r>
          </a:p>
          <a:p>
            <a:r>
              <a:rPr lang="tr-TR" sz="1200" kern="1200" dirty="0" smtClean="0">
                <a:solidFill>
                  <a:schemeClr val="tx1"/>
                </a:solidFill>
                <a:latin typeface="+mn-lt"/>
                <a:ea typeface="+mn-ea"/>
                <a:cs typeface="+mn-cs"/>
              </a:rPr>
              <a:t>Filiz GÖÇHAN</a:t>
            </a:r>
          </a:p>
          <a:p>
            <a:r>
              <a:rPr lang="tr-TR" sz="1200" kern="1200" dirty="0" smtClean="0">
                <a:solidFill>
                  <a:schemeClr val="tx1"/>
                </a:solidFill>
                <a:latin typeface="+mn-lt"/>
                <a:ea typeface="+mn-ea"/>
                <a:cs typeface="+mn-cs"/>
              </a:rPr>
              <a:t>Mesleki ve Teknik Eğitim Merkezi</a:t>
            </a:r>
          </a:p>
          <a:p>
            <a:r>
              <a:rPr lang="tr-TR" sz="1200" kern="1200" dirty="0" smtClean="0">
                <a:solidFill>
                  <a:schemeClr val="tx1"/>
                </a:solidFill>
                <a:latin typeface="+mn-lt"/>
                <a:ea typeface="+mn-ea"/>
                <a:cs typeface="+mn-cs"/>
              </a:rPr>
              <a:t>Türk Dili ve Edebiyat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7</a:t>
            </a:r>
          </a:p>
          <a:p>
            <a:r>
              <a:rPr lang="tr-TR" sz="1200" kern="1200" dirty="0" smtClean="0">
                <a:solidFill>
                  <a:schemeClr val="tx1"/>
                </a:solidFill>
                <a:latin typeface="+mn-lt"/>
                <a:ea typeface="+mn-ea"/>
                <a:cs typeface="+mn-cs"/>
              </a:rPr>
              <a:t>Erdinç USLU</a:t>
            </a:r>
          </a:p>
          <a:p>
            <a:r>
              <a:rPr lang="tr-TR" sz="1200" kern="1200" dirty="0" smtClean="0">
                <a:solidFill>
                  <a:schemeClr val="tx1"/>
                </a:solidFill>
                <a:latin typeface="+mn-lt"/>
                <a:ea typeface="+mn-ea"/>
                <a:cs typeface="+mn-cs"/>
              </a:rPr>
              <a:t>Sındırgı Lisesi</a:t>
            </a:r>
          </a:p>
          <a:p>
            <a:r>
              <a:rPr lang="tr-TR" sz="1200" kern="1200" dirty="0" smtClean="0">
                <a:solidFill>
                  <a:schemeClr val="tx1"/>
                </a:solidFill>
                <a:latin typeface="+mn-lt"/>
                <a:ea typeface="+mn-ea"/>
                <a:cs typeface="+mn-cs"/>
              </a:rPr>
              <a:t>Türk Dili ve Edebiyat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8</a:t>
            </a:r>
          </a:p>
          <a:p>
            <a:r>
              <a:rPr lang="tr-TR" sz="1200" kern="1200" dirty="0" smtClean="0">
                <a:solidFill>
                  <a:schemeClr val="tx1"/>
                </a:solidFill>
                <a:latin typeface="+mn-lt"/>
                <a:ea typeface="+mn-ea"/>
                <a:cs typeface="+mn-cs"/>
              </a:rPr>
              <a:t>Abdurrahman KÖK</a:t>
            </a:r>
          </a:p>
          <a:p>
            <a:r>
              <a:rPr lang="tr-TR" sz="1200" kern="1200" dirty="0" smtClean="0">
                <a:solidFill>
                  <a:schemeClr val="tx1"/>
                </a:solidFill>
                <a:latin typeface="+mn-lt"/>
                <a:ea typeface="+mn-ea"/>
                <a:cs typeface="+mn-cs"/>
              </a:rPr>
              <a:t>Halk Eğitim Merkezi</a:t>
            </a:r>
          </a:p>
          <a:p>
            <a:r>
              <a:rPr lang="tr-TR" sz="1200" kern="1200" dirty="0" smtClean="0">
                <a:solidFill>
                  <a:schemeClr val="tx1"/>
                </a:solidFill>
                <a:latin typeface="+mn-lt"/>
                <a:ea typeface="+mn-ea"/>
                <a:cs typeface="+mn-cs"/>
              </a:rPr>
              <a:t>Türkçe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9</a:t>
            </a:r>
          </a:p>
          <a:p>
            <a:r>
              <a:rPr lang="tr-TR" sz="1200" kern="1200" dirty="0" smtClean="0">
                <a:solidFill>
                  <a:schemeClr val="tx1"/>
                </a:solidFill>
                <a:latin typeface="+mn-lt"/>
                <a:ea typeface="+mn-ea"/>
                <a:cs typeface="+mn-cs"/>
              </a:rPr>
              <a:t>Ali YILMAZ</a:t>
            </a:r>
          </a:p>
          <a:p>
            <a:r>
              <a:rPr lang="tr-TR" sz="1200" kern="1200" dirty="0" smtClean="0">
                <a:solidFill>
                  <a:schemeClr val="tx1"/>
                </a:solidFill>
                <a:latin typeface="+mn-lt"/>
                <a:ea typeface="+mn-ea"/>
                <a:cs typeface="+mn-cs"/>
              </a:rPr>
              <a:t>Cumhuriyet Ortaokulu </a:t>
            </a:r>
          </a:p>
          <a:p>
            <a:r>
              <a:rPr lang="tr-TR" sz="1200" kern="1200" dirty="0" smtClean="0">
                <a:solidFill>
                  <a:schemeClr val="tx1"/>
                </a:solidFill>
                <a:latin typeface="+mn-lt"/>
                <a:ea typeface="+mn-ea"/>
                <a:cs typeface="+mn-cs"/>
              </a:rPr>
              <a:t>Türkçe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10</a:t>
            </a:r>
          </a:p>
          <a:p>
            <a:r>
              <a:rPr lang="tr-TR" sz="1200" kern="1200" dirty="0" smtClean="0">
                <a:solidFill>
                  <a:schemeClr val="tx1"/>
                </a:solidFill>
                <a:latin typeface="+mn-lt"/>
                <a:ea typeface="+mn-ea"/>
                <a:cs typeface="+mn-cs"/>
              </a:rPr>
              <a:t>Harun DİRİ</a:t>
            </a:r>
          </a:p>
          <a:p>
            <a:r>
              <a:rPr lang="tr-TR" sz="1200" kern="1200" dirty="0" smtClean="0">
                <a:solidFill>
                  <a:schemeClr val="tx1"/>
                </a:solidFill>
                <a:latin typeface="+mn-lt"/>
                <a:ea typeface="+mn-ea"/>
                <a:cs typeface="+mn-cs"/>
              </a:rPr>
              <a:t>Yağcıbedir Ortaokulu</a:t>
            </a:r>
          </a:p>
          <a:p>
            <a:r>
              <a:rPr lang="tr-TR" sz="1200" kern="1200" dirty="0" smtClean="0">
                <a:solidFill>
                  <a:schemeClr val="tx1"/>
                </a:solidFill>
                <a:latin typeface="+mn-lt"/>
                <a:ea typeface="+mn-ea"/>
                <a:cs typeface="+mn-cs"/>
              </a:rPr>
              <a:t>Türkçe Öğretmeni</a:t>
            </a:r>
          </a:p>
          <a:p>
            <a:r>
              <a:rPr lang="tr-TR" sz="1200" kern="1200" dirty="0" smtClean="0">
                <a:solidFill>
                  <a:schemeClr val="tx1"/>
                </a:solidFill>
                <a:latin typeface="+mn-lt"/>
                <a:ea typeface="+mn-ea"/>
                <a:cs typeface="+mn-cs"/>
              </a:rPr>
              <a:t>Üye</a:t>
            </a:r>
          </a:p>
          <a:p>
            <a:r>
              <a:rPr lang="tr-TR" sz="1200" kern="1200" dirty="0" smtClean="0">
                <a:solidFill>
                  <a:schemeClr val="tx1"/>
                </a:solidFill>
                <a:latin typeface="+mn-lt"/>
                <a:ea typeface="+mn-ea"/>
                <a:cs typeface="+mn-cs"/>
              </a:rPr>
              <a:t>11</a:t>
            </a:r>
          </a:p>
          <a:p>
            <a:r>
              <a:rPr lang="tr-TR" sz="1200" kern="1200" dirty="0" smtClean="0">
                <a:solidFill>
                  <a:schemeClr val="tx1"/>
                </a:solidFill>
                <a:latin typeface="+mn-lt"/>
                <a:ea typeface="+mn-ea"/>
                <a:cs typeface="+mn-cs"/>
              </a:rPr>
              <a:t>Ramazan AKEL</a:t>
            </a:r>
          </a:p>
          <a:p>
            <a:r>
              <a:rPr lang="tr-TR" sz="1200" kern="1200" dirty="0" smtClean="0">
                <a:solidFill>
                  <a:schemeClr val="tx1"/>
                </a:solidFill>
                <a:latin typeface="+mn-lt"/>
                <a:ea typeface="+mn-ea"/>
                <a:cs typeface="+mn-cs"/>
              </a:rPr>
              <a:t>İbrahim Ethem Akıncı Ortaokulu</a:t>
            </a:r>
          </a:p>
          <a:p>
            <a:r>
              <a:rPr lang="tr-TR" sz="1200" kern="1200" dirty="0" smtClean="0">
                <a:solidFill>
                  <a:schemeClr val="tx1"/>
                </a:solidFill>
                <a:latin typeface="+mn-lt"/>
                <a:ea typeface="+mn-ea"/>
                <a:cs typeface="+mn-cs"/>
              </a:rPr>
              <a:t>Türkçe Öğretmeni</a:t>
            </a:r>
          </a:p>
          <a:p>
            <a:r>
              <a:rPr lang="tr-TR" sz="1200" kern="1200" dirty="0" smtClean="0">
                <a:solidFill>
                  <a:schemeClr val="tx1"/>
                </a:solidFill>
                <a:latin typeface="+mn-lt"/>
                <a:ea typeface="+mn-ea"/>
                <a:cs typeface="+mn-cs"/>
              </a:rPr>
              <a:t>Üye</a:t>
            </a:r>
          </a:p>
          <a:p>
            <a:endParaRPr lang="tr-TR" dirty="0"/>
          </a:p>
        </p:txBody>
      </p:sp>
      <p:sp>
        <p:nvSpPr>
          <p:cNvPr id="4" name="3 Slayt Numarası Yer Tutucusu"/>
          <p:cNvSpPr>
            <a:spLocks noGrp="1"/>
          </p:cNvSpPr>
          <p:nvPr>
            <p:ph type="sldNum" sz="quarter" idx="10"/>
          </p:nvPr>
        </p:nvSpPr>
        <p:spPr/>
        <p:txBody>
          <a:bodyPr/>
          <a:lstStyle/>
          <a:p>
            <a:fld id="{A1BD7BE3-05E5-4527-9481-6818B2D36473}"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23.3.2016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ctr"/>
            <a:r>
              <a:rPr lang="tr-TR" b="1" dirty="0" smtClean="0"/>
              <a:t/>
            </a:r>
            <a:br>
              <a:rPr lang="tr-TR" b="1" dirty="0" smtClean="0"/>
            </a:br>
            <a:r>
              <a:rPr lang="tr-TR" dirty="0" smtClean="0"/>
              <a:t/>
            </a:r>
            <a:br>
              <a:rPr lang="tr-TR" dirty="0" smtClean="0"/>
            </a:br>
            <a:r>
              <a:rPr lang="tr-TR" dirty="0" smtClean="0"/>
              <a:t>T.C.</a:t>
            </a:r>
            <a:br>
              <a:rPr lang="tr-TR" dirty="0" smtClean="0"/>
            </a:br>
            <a:r>
              <a:rPr lang="tr-TR" dirty="0" smtClean="0"/>
              <a:t>SINDIRGI KAYMAKAMLIĞI</a:t>
            </a:r>
            <a:endParaRPr lang="tr-TR" dirty="0"/>
          </a:p>
        </p:txBody>
      </p:sp>
      <p:sp>
        <p:nvSpPr>
          <p:cNvPr id="3" name="2 Alt Başlık"/>
          <p:cNvSpPr>
            <a:spLocks noGrp="1"/>
          </p:cNvSpPr>
          <p:nvPr>
            <p:ph type="subTitle" idx="1"/>
          </p:nvPr>
        </p:nvSpPr>
        <p:spPr>
          <a:xfrm>
            <a:off x="533400" y="3228536"/>
            <a:ext cx="7854696" cy="2772232"/>
          </a:xfrm>
        </p:spPr>
        <p:txBody>
          <a:bodyPr>
            <a:noAutofit/>
          </a:bodyPr>
          <a:lstStyle/>
          <a:p>
            <a:pPr algn="ctr"/>
            <a:r>
              <a:rPr lang="tr-TR" sz="4800" b="1" dirty="0" smtClean="0">
                <a:latin typeface="Times New Roman" pitchFamily="18" charset="0"/>
                <a:cs typeface="Times New Roman" pitchFamily="18" charset="0"/>
              </a:rPr>
              <a:t>PROJE ADI</a:t>
            </a:r>
            <a:endParaRPr lang="tr-TR" sz="4800" dirty="0" smtClean="0">
              <a:latin typeface="Times New Roman" pitchFamily="18" charset="0"/>
              <a:cs typeface="Times New Roman" pitchFamily="18" charset="0"/>
            </a:endParaRPr>
          </a:p>
          <a:p>
            <a:r>
              <a:rPr lang="tr-TR" sz="4800" b="1" i="1" dirty="0" smtClean="0">
                <a:latin typeface="Times New Roman" pitchFamily="18" charset="0"/>
                <a:cs typeface="Times New Roman" pitchFamily="18" charset="0"/>
              </a:rPr>
              <a:t>“Bir Sevdadır Öğretmenlik”</a:t>
            </a:r>
            <a:endParaRPr lang="tr-TR" sz="4800" dirty="0" smtClean="0">
              <a:latin typeface="Times New Roman" pitchFamily="18" charset="0"/>
              <a:cs typeface="Times New Roman" pitchFamily="18" charset="0"/>
            </a:endParaRPr>
          </a:p>
          <a:p>
            <a:endParaRPr lang="tr-TR" sz="4800" dirty="0" smtClean="0"/>
          </a:p>
          <a:p>
            <a:endParaRPr lang="tr-TR" sz="4800" dirty="0" smtClean="0"/>
          </a:p>
          <a:p>
            <a:endParaRPr lang="tr-TR" sz="4800" dirty="0" smtClean="0"/>
          </a:p>
          <a:p>
            <a:endParaRPr lang="tr-TR" sz="4800" dirty="0" smtClean="0"/>
          </a:p>
          <a:p>
            <a:endParaRPr lang="tr-TR" sz="4800" dirty="0" smtClean="0"/>
          </a:p>
          <a:p>
            <a:endParaRPr lang="tr-TR" sz="4800" dirty="0" smtClean="0"/>
          </a:p>
          <a:p>
            <a:endParaRPr lang="tr-TR" sz="4800" dirty="0" smtClean="0"/>
          </a:p>
          <a:p>
            <a:endParaRPr lang="tr-TR" sz="4800" dirty="0" smtClean="0"/>
          </a:p>
          <a:p>
            <a:endParaRPr lang="tr-TR" sz="4800" dirty="0"/>
          </a:p>
        </p:txBody>
      </p:sp>
      <p:pic>
        <p:nvPicPr>
          <p:cNvPr id="1026" name="Picture 2" descr="C:\Users\pc3\Desktop\Düzenlenen Logo - Küçük-1.png"/>
          <p:cNvPicPr>
            <a:picLocks noChangeAspect="1" noChangeArrowheads="1"/>
          </p:cNvPicPr>
          <p:nvPr/>
        </p:nvPicPr>
        <p:blipFill>
          <a:blip r:embed="rId3" cstate="print"/>
          <a:srcRect/>
          <a:stretch>
            <a:fillRect/>
          </a:stretch>
        </p:blipFill>
        <p:spPr bwMode="auto">
          <a:xfrm>
            <a:off x="571472" y="857232"/>
            <a:ext cx="1560513" cy="1560513"/>
          </a:xfrm>
          <a:prstGeom prst="rect">
            <a:avLst/>
          </a:prstGeom>
          <a:noFill/>
        </p:spPr>
      </p:pic>
      <p:pic>
        <p:nvPicPr>
          <p:cNvPr id="16385" name="Picture 1" descr="C:\Users\win\Desktop\logo.png"/>
          <p:cNvPicPr>
            <a:picLocks noChangeAspect="1" noChangeArrowheads="1"/>
          </p:cNvPicPr>
          <p:nvPr/>
        </p:nvPicPr>
        <p:blipFill>
          <a:blip r:embed="rId4"/>
          <a:srcRect/>
          <a:stretch>
            <a:fillRect/>
          </a:stretch>
        </p:blipFill>
        <p:spPr bwMode="auto">
          <a:xfrm>
            <a:off x="6429388" y="714356"/>
            <a:ext cx="1714512" cy="17145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24648"/>
          </a:xfrm>
        </p:spPr>
        <p:txBody>
          <a:bodyPr>
            <a:normAutofit fontScale="90000"/>
          </a:bodyPr>
          <a:lstStyle/>
          <a:p>
            <a:pPr algn="ctr"/>
            <a:r>
              <a:rPr lang="tr-TR" dirty="0" smtClean="0"/>
              <a:t>AMAÇLAR</a:t>
            </a:r>
            <a:endParaRPr lang="tr-TR" dirty="0"/>
          </a:p>
        </p:txBody>
      </p:sp>
      <p:sp>
        <p:nvSpPr>
          <p:cNvPr id="3" name="2 İçerik Yer Tutucusu"/>
          <p:cNvSpPr>
            <a:spLocks noGrp="1"/>
          </p:cNvSpPr>
          <p:nvPr>
            <p:ph idx="1"/>
          </p:nvPr>
        </p:nvSpPr>
        <p:spPr>
          <a:xfrm>
            <a:off x="457200" y="1571612"/>
            <a:ext cx="8229600" cy="5143536"/>
          </a:xfrm>
        </p:spPr>
        <p:txBody>
          <a:bodyPr>
            <a:normAutofit fontScale="47500" lnSpcReduction="20000"/>
          </a:bodyPr>
          <a:lstStyle/>
          <a:p>
            <a:pPr algn="just"/>
            <a:r>
              <a:rPr lang="tr-TR" sz="4900" dirty="0" smtClean="0"/>
              <a:t>Hızla değişen dünyamızda her alanda olduğu gibi eğitim alanında da her geçen gün gerek teknolojik alt yapı anlamında gerekse kullanılan yöntem ve teknikler anlamında yeni uygulamalarla tanışmaktayız. Gelişen dünyaya ayak uydurabilmek,ülkemizi çağdaş medeniyet seviyesinin üzerine çıkarabilmek ve toplumun refah düzeyini arttırabilmek adına bu yeniliklerin kaçınılmaz olduğu aşikardır. Ancak değişim hızının baş döndürdüğü bir ortamda gerçekleştiği günümüzde değişmemesi gereken ilkeler olduğunu, çocuklarımıza bir taraftan globalleşme sürecinin bir parçası olarak dünyadaki büyük ailenin bir parçası olduklarını öğretirken diğer taraftan da ait olduğumuz kültürün kimliğine ait özellikleri nasıl kazandıracağımızı ve değişen dünya koşullarında etkin ve saygın bir yer edinmeleri için gerekli becerileri onlara nasıl aktarabileceğimiz hususu üzerine yoğunlaşmalıyız.</a:t>
            </a:r>
          </a:p>
          <a:p>
            <a:pPr algn="just"/>
            <a:endParaRPr lang="tr-TR" sz="4900" dirty="0" smtClean="0"/>
          </a:p>
          <a:p>
            <a:pPr algn="just"/>
            <a:endParaRPr lang="tr-TR" sz="4900" dirty="0" smtClean="0"/>
          </a:p>
          <a:p>
            <a:pPr algn="just"/>
            <a:endParaRPr lang="tr-TR" dirty="0"/>
          </a:p>
        </p:txBody>
      </p:sp>
      <p:pic>
        <p:nvPicPr>
          <p:cNvPr id="11266" name="Picture 2" descr="C:\Users\win\Desktop\bigstock-d-target-and-colorful-arrows-20872637.jpg"/>
          <p:cNvPicPr>
            <a:picLocks noChangeAspect="1" noChangeArrowheads="1"/>
          </p:cNvPicPr>
          <p:nvPr/>
        </p:nvPicPr>
        <p:blipFill>
          <a:blip r:embed="rId2" cstate="print"/>
          <a:srcRect/>
          <a:stretch>
            <a:fillRect/>
          </a:stretch>
        </p:blipFill>
        <p:spPr bwMode="auto">
          <a:xfrm>
            <a:off x="2714612" y="500042"/>
            <a:ext cx="3657600" cy="13573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57232"/>
          </a:xfrm>
        </p:spPr>
        <p:txBody>
          <a:bodyPr>
            <a:normAutofit/>
          </a:bodyPr>
          <a:lstStyle/>
          <a:p>
            <a:pPr algn="ctr"/>
            <a:endParaRPr lang="tr-TR" dirty="0"/>
          </a:p>
        </p:txBody>
      </p:sp>
      <p:sp>
        <p:nvSpPr>
          <p:cNvPr id="3" name="2 İçerik Yer Tutucusu"/>
          <p:cNvSpPr>
            <a:spLocks noGrp="1"/>
          </p:cNvSpPr>
          <p:nvPr>
            <p:ph idx="1"/>
          </p:nvPr>
        </p:nvSpPr>
        <p:spPr>
          <a:xfrm>
            <a:off x="285720" y="857232"/>
            <a:ext cx="8401080" cy="6000768"/>
          </a:xfrm>
        </p:spPr>
        <p:txBody>
          <a:bodyPr>
            <a:noAutofit/>
          </a:bodyPr>
          <a:lstStyle/>
          <a:p>
            <a:pPr algn="just"/>
            <a:r>
              <a:rPr lang="tr-TR" sz="2500" dirty="0" smtClean="0"/>
              <a:t>Öte yandan çocuklarımız günümüzde tarihin hiçbir döneminde karşılaşılmayan bir uyaran yoğunluğuyla karşı karşıyalar. Öğrenciler yüzlerce televizyon kanalı, sosyal medya, bilgisayarlar, vb. her noktadan önlerine uzanan uyaran bombardımanı altında yaşıyorlar. Tüm bunların sonucunda da içinde bulundukları toplumun değer yargılarına yabancı, sanal bir dünyada yaşayan nesiller ortaya çıkmaktadır.</a:t>
            </a:r>
          </a:p>
          <a:p>
            <a:pPr algn="just"/>
            <a:r>
              <a:rPr lang="tr-TR" sz="2500" dirty="0" smtClean="0"/>
              <a:t>Yapacağımız projemizle, öğretmenlerimizin etki düzeylerini arttırabilmek, yaşanmış değerli hatıralar rehberliğinde, toplumumuzda değişmemesi gereken ilkeleri, ait olduğumuz kültürün kimliğine ait özellikleri ve öğrencilerimize değişen dünya koşullarında etkin ve saygın bir yer edinmeleri için gerekli becerileri onlara aktarabilmenin yollarını bulmayı amaçlamaktayız</a:t>
            </a:r>
            <a:endParaRPr lang="tr-TR" sz="2500" dirty="0"/>
          </a:p>
        </p:txBody>
      </p:sp>
      <p:pic>
        <p:nvPicPr>
          <p:cNvPr id="12290" name="Picture 2" descr="C:\Users\win\Desktop\bigstock-d-target-and-colorful-arrows-20872637.jpg"/>
          <p:cNvPicPr>
            <a:picLocks noChangeAspect="1" noChangeArrowheads="1"/>
          </p:cNvPicPr>
          <p:nvPr/>
        </p:nvPicPr>
        <p:blipFill>
          <a:blip r:embed="rId2" cstate="print"/>
          <a:srcRect/>
          <a:stretch>
            <a:fillRect/>
          </a:stretch>
        </p:blipFill>
        <p:spPr bwMode="auto">
          <a:xfrm>
            <a:off x="3286116" y="0"/>
            <a:ext cx="2714644"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GEREKÇELENDİRME</a:t>
            </a:r>
            <a:endParaRPr lang="tr-TR" dirty="0"/>
          </a:p>
        </p:txBody>
      </p:sp>
      <p:pic>
        <p:nvPicPr>
          <p:cNvPr id="3074" name="Picture 2" descr="C:\Users\win\Desktop\mantik-1B1A-EF27-6CD3.jpg"/>
          <p:cNvPicPr>
            <a:picLocks noGrp="1" noChangeAspect="1" noChangeArrowheads="1"/>
          </p:cNvPicPr>
          <p:nvPr>
            <p:ph idx="1"/>
          </p:nvPr>
        </p:nvPicPr>
        <p:blipFill>
          <a:blip r:embed="rId2">
            <a:duotone>
              <a:schemeClr val="accent1">
                <a:shade val="45000"/>
                <a:satMod val="135000"/>
              </a:schemeClr>
              <a:prstClr val="white"/>
            </a:duotone>
          </a:blip>
          <a:srcRect/>
          <a:stretch>
            <a:fillRect/>
          </a:stretch>
        </p:blipFill>
        <p:spPr bwMode="auto">
          <a:xfrm>
            <a:off x="1714480" y="2285992"/>
            <a:ext cx="5429288" cy="36433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186766" cy="1000132"/>
          </a:xfrm>
        </p:spPr>
        <p:txBody>
          <a:bodyPr/>
          <a:lstStyle/>
          <a:p>
            <a:pPr algn="ctr"/>
            <a:r>
              <a:rPr lang="tr-TR" dirty="0" smtClean="0"/>
              <a:t>GEREKÇELENDİRME</a:t>
            </a:r>
            <a:endParaRPr lang="tr-TR" dirty="0"/>
          </a:p>
        </p:txBody>
      </p:sp>
      <p:sp>
        <p:nvSpPr>
          <p:cNvPr id="3" name="2 İçerik Yer Tutucusu"/>
          <p:cNvSpPr>
            <a:spLocks noGrp="1"/>
          </p:cNvSpPr>
          <p:nvPr>
            <p:ph idx="1"/>
          </p:nvPr>
        </p:nvSpPr>
        <p:spPr>
          <a:xfrm>
            <a:off x="214282" y="1214422"/>
            <a:ext cx="8472518" cy="5429288"/>
          </a:xfrm>
        </p:spPr>
        <p:txBody>
          <a:bodyPr>
            <a:noAutofit/>
          </a:bodyPr>
          <a:lstStyle/>
          <a:p>
            <a:pPr algn="just"/>
            <a:r>
              <a:rPr lang="tr-TR" dirty="0" smtClean="0"/>
              <a:t>Öğretmenler göreve başladıktan sonra öğrencilerle sürekli bir etkileşim içine girerler. Bu etkileşim, davranış, psikoloji, dünya görüşü ve akademik alanda geniş ve derin boyutlu olarak yaşanır. Her öğretmenin öğrencisi üzerindeki etkisi farklı farklıdır. Öğretmen bu etkiyi olumluya çevirebildiği oranda kendini görev yapmış addetmekte ve beklentilere cevap verebilmektedir.</a:t>
            </a:r>
          </a:p>
          <a:p>
            <a:pPr algn="just"/>
            <a:r>
              <a:rPr lang="tr-TR" dirty="0" smtClean="0"/>
              <a:t>Öğretmenin öğrenciler üzerinde nasıl daha etkili olabileceği noktası günümüzde daha da önem kazanmıştır. Öğretmen  geniş bilgisi, öğretme yöntemi, sevecenliği,özel yaşamındaki davranışları ile öğrenciye her noktada etki edebilecek bir çabayı gösterebilir.</a:t>
            </a:r>
          </a:p>
          <a:p>
            <a:pPr algn="just">
              <a:buNone/>
            </a:pPr>
            <a:endParaRPr lang="tr-T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071570"/>
          </a:xfrm>
        </p:spPr>
        <p:txBody>
          <a:bodyPr>
            <a:normAutofit/>
          </a:bodyPr>
          <a:lstStyle/>
          <a:p>
            <a:pPr algn="ctr"/>
            <a:r>
              <a:rPr lang="tr-TR" dirty="0" smtClean="0"/>
              <a:t>GEREKÇELENDİRME</a:t>
            </a:r>
            <a:endParaRPr lang="tr-TR" dirty="0"/>
          </a:p>
        </p:txBody>
      </p:sp>
      <p:sp>
        <p:nvSpPr>
          <p:cNvPr id="3" name="2 İçerik Yer Tutucusu"/>
          <p:cNvSpPr>
            <a:spLocks noGrp="1"/>
          </p:cNvSpPr>
          <p:nvPr>
            <p:ph idx="1"/>
          </p:nvPr>
        </p:nvSpPr>
        <p:spPr>
          <a:xfrm>
            <a:off x="457200" y="1714488"/>
            <a:ext cx="8229600" cy="4610112"/>
          </a:xfrm>
        </p:spPr>
        <p:txBody>
          <a:bodyPr>
            <a:normAutofit fontScale="92500" lnSpcReduction="20000"/>
          </a:bodyPr>
          <a:lstStyle/>
          <a:p>
            <a:pPr algn="just"/>
            <a:r>
              <a:rPr lang="tr-TR" sz="2800" dirty="0" smtClean="0"/>
              <a:t>Öğretmenlik yapısı gereği sürekli dinamizm isteyen, yenilenmeyi zaruri kılan, üretkenlik temelinde bir dönüşümü esas alır. Sınıfa yeni dünyalar taşıyamayan öğretmenin zihinlerde açılım yapmaya imkânı azdır. Öğretmen yeni bir insan  oluşturma iradesini yitirmemelidir.Yaratıcı iradesiyle öğrenci zihninin devinimini iyi bilmeli ve yönlendirmelidir.</a:t>
            </a:r>
          </a:p>
          <a:p>
            <a:pPr algn="just"/>
            <a:r>
              <a:rPr lang="tr-TR" sz="2800" dirty="0" smtClean="0"/>
              <a:t>Öğretmenlerin etki düzeylerini arttırabilmek için neler yapılabileceği noktasındaki bir soruya yine öğretmenlerin ve öğrencilerin yaşanmış hatıralarının rehberliğinde tespitlerde bulunmakta fayda vardır. Çünkü böylesi bir örneklikle yapılacak tanımlamalar afaki değil realiteye daha yakın olacak ve aradığı cevabı kolaylaştıracaktır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704088"/>
            <a:ext cx="8786874" cy="1143000"/>
          </a:xfrm>
        </p:spPr>
        <p:txBody>
          <a:bodyPr>
            <a:normAutofit fontScale="90000"/>
          </a:bodyPr>
          <a:lstStyle/>
          <a:p>
            <a:r>
              <a:rPr lang="tr-TR" dirty="0" smtClean="0"/>
              <a:t>FAALİYETLERİN AYRINTILI AÇIKLAMASI</a:t>
            </a:r>
            <a:endParaRPr lang="tr-TR" dirty="0"/>
          </a:p>
        </p:txBody>
      </p:sp>
      <p:pic>
        <p:nvPicPr>
          <p:cNvPr id="4098" name="Picture 2" descr="C:\Users\win\Desktop\steps.jpg"/>
          <p:cNvPicPr>
            <a:picLocks noGrp="1" noChangeAspect="1" noChangeArrowheads="1"/>
          </p:cNvPicPr>
          <p:nvPr>
            <p:ph idx="1"/>
          </p:nvPr>
        </p:nvPicPr>
        <p:blipFill>
          <a:blip r:embed="rId2"/>
          <a:srcRect/>
          <a:stretch>
            <a:fillRect/>
          </a:stretch>
        </p:blipFill>
        <p:spPr bwMode="auto">
          <a:xfrm>
            <a:off x="2032000" y="2224881"/>
            <a:ext cx="5080000" cy="3810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714356"/>
          </a:xfrm>
        </p:spPr>
        <p:txBody>
          <a:bodyPr>
            <a:normAutofit fontScale="90000"/>
          </a:bodyPr>
          <a:lstStyle/>
          <a:p>
            <a:pPr algn="ctr"/>
            <a:endParaRPr lang="tr-TR" dirty="0"/>
          </a:p>
        </p:txBody>
      </p:sp>
      <p:sp>
        <p:nvSpPr>
          <p:cNvPr id="3" name="2 İçerik Yer Tutucusu"/>
          <p:cNvSpPr>
            <a:spLocks noGrp="1"/>
          </p:cNvSpPr>
          <p:nvPr>
            <p:ph idx="1"/>
          </p:nvPr>
        </p:nvSpPr>
        <p:spPr>
          <a:xfrm>
            <a:off x="142844" y="714356"/>
            <a:ext cx="8858312" cy="6143644"/>
          </a:xfrm>
        </p:spPr>
        <p:txBody>
          <a:bodyPr>
            <a:noAutofit/>
          </a:bodyPr>
          <a:lstStyle/>
          <a:p>
            <a:r>
              <a:rPr lang="tr-TR" sz="2400" b="1" u="sng" dirty="0" smtClean="0"/>
              <a:t>1-Yürütme Kurulu Çalışma Planının Oluşturulması</a:t>
            </a:r>
            <a:endParaRPr lang="tr-TR" sz="2400" dirty="0" smtClean="0"/>
          </a:p>
          <a:p>
            <a:r>
              <a:rPr lang="tr-TR" sz="2300" b="1" dirty="0" smtClean="0"/>
              <a:t>Uygulama Birimleri(Rolü):</a:t>
            </a:r>
            <a:r>
              <a:rPr lang="tr-TR" sz="2300" dirty="0" smtClean="0"/>
              <a:t>Sındırgı İlçe Milli Eğitim Müdürlüğü  (Yürütme Kurulu Çalışma Planı Oluşturma)</a:t>
            </a:r>
          </a:p>
          <a:p>
            <a:r>
              <a:rPr lang="tr-TR" sz="2300" b="1" dirty="0" smtClean="0"/>
              <a:t>1.1-Planın Oluşumu: </a:t>
            </a:r>
            <a:r>
              <a:rPr lang="tr-TR" sz="2300" dirty="0" smtClean="0"/>
              <a:t>İlçe Yürütme Kurulunca, proje onaylanıp yürürlüğe girdiği tarihteki ilk hafta içinde toplantı yapılarak çalışma planı proje takvimi doğrultusunda hazırlanacaktır. </a:t>
            </a:r>
          </a:p>
          <a:p>
            <a:r>
              <a:rPr lang="tr-TR" sz="2300" b="1" u="sng" dirty="0" smtClean="0"/>
              <a:t>2-Tanıtım ve Yaygınlaştırma</a:t>
            </a:r>
            <a:endParaRPr lang="tr-TR" sz="2300" dirty="0" smtClean="0"/>
          </a:p>
          <a:p>
            <a:r>
              <a:rPr lang="tr-TR" sz="2300" dirty="0" smtClean="0"/>
              <a:t>Projenin tanıtımı ve proje kapsamında yapılacak olan anı yarışması daha fazla hedef gruplara ulaştırılması için yaygınlaştırma faaliyetleri yapılacaktır.</a:t>
            </a:r>
          </a:p>
          <a:p>
            <a:r>
              <a:rPr lang="tr-TR" sz="2300" b="1" dirty="0" smtClean="0"/>
              <a:t>Uygulama Birimleri(Rolü):</a:t>
            </a:r>
            <a:r>
              <a:rPr lang="tr-TR" sz="2300" dirty="0" smtClean="0"/>
              <a:t>1-Sındırgı Kaymakamlığı(Tanıtım amacıyla hazırlanacak broşür, afiş ve diğer materyallerin uygunluğunun kontrolü ile finansman desteği) </a:t>
            </a:r>
          </a:p>
          <a:p>
            <a:r>
              <a:rPr lang="tr-TR" sz="2300" dirty="0" smtClean="0"/>
              <a:t>2</a:t>
            </a:r>
            <a:r>
              <a:rPr lang="tr-TR" sz="2300" b="1" dirty="0" smtClean="0"/>
              <a:t>-</a:t>
            </a:r>
            <a:r>
              <a:rPr lang="tr-TR" sz="2300" dirty="0" smtClean="0"/>
              <a:t>Sındırgı İlçe Milli Eğitim Müdürlüğü  (Tanıtım amacıyla hazırlanacak broşür, afiş ve diğer materyallerin okul ve diğer kurumlara ulaştırılmasını sağlamak)</a:t>
            </a:r>
          </a:p>
          <a:p>
            <a:endParaRPr lang="tr-TR" sz="2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8929718" cy="1071570"/>
          </a:xfrm>
        </p:spPr>
        <p:txBody>
          <a:bodyPr>
            <a:normAutofit/>
          </a:bodyPr>
          <a:lstStyle/>
          <a:p>
            <a:endParaRPr lang="tr-TR" dirty="0"/>
          </a:p>
        </p:txBody>
      </p:sp>
      <p:sp>
        <p:nvSpPr>
          <p:cNvPr id="3" name="2 İçerik Yer Tutucusu"/>
          <p:cNvSpPr>
            <a:spLocks noGrp="1"/>
          </p:cNvSpPr>
          <p:nvPr>
            <p:ph idx="1"/>
          </p:nvPr>
        </p:nvSpPr>
        <p:spPr>
          <a:xfrm>
            <a:off x="285720" y="1428736"/>
            <a:ext cx="8572560" cy="5429264"/>
          </a:xfrm>
        </p:spPr>
        <p:txBody>
          <a:bodyPr>
            <a:normAutofit fontScale="62500" lnSpcReduction="20000"/>
          </a:bodyPr>
          <a:lstStyle/>
          <a:p>
            <a:r>
              <a:rPr lang="tr-TR" sz="3800" b="1" dirty="0" smtClean="0"/>
              <a:t>2.1 Broşür ve afişlerin hazırlanması ve dağıtımı</a:t>
            </a:r>
            <a:endParaRPr lang="tr-TR" sz="3800" dirty="0" smtClean="0"/>
          </a:p>
          <a:p>
            <a:r>
              <a:rPr lang="tr-TR" sz="3800" dirty="0" smtClean="0"/>
              <a:t>Projenin tanıtımı ve daha fazla hedef gruplara ulaştırılması için yayın ve danışma kurulunca uygun görülen tanıtım materyalleri belirlenecek sayılarda hazırlatılacak, materyallerde Kaymakamlığımızın görünürlüğü sağlanacaktır. Hazırlanan materyaller ilgili kurumlara ulaştırılacaktır.</a:t>
            </a:r>
          </a:p>
          <a:p>
            <a:r>
              <a:rPr lang="tr-TR" sz="3800" b="1" dirty="0" smtClean="0"/>
              <a:t>Uygulama Birimleri(Rolü):</a:t>
            </a:r>
            <a:r>
              <a:rPr lang="tr-TR" sz="3800" dirty="0" smtClean="0"/>
              <a:t>Sındırgı İlçe Milli Eğitim Müdürlüğü  (Materyallerin hazırlatılması ve dağıtımı)</a:t>
            </a:r>
          </a:p>
          <a:p>
            <a:r>
              <a:rPr lang="tr-TR" sz="3800" b="1" dirty="0" smtClean="0"/>
              <a:t>2.2 Tanıtım Toplantısının Yapılması</a:t>
            </a:r>
            <a:endParaRPr lang="tr-TR" sz="3800" dirty="0" smtClean="0"/>
          </a:p>
          <a:p>
            <a:r>
              <a:rPr lang="tr-TR" sz="3800" dirty="0" smtClean="0"/>
              <a:t>Projenin tanıtımı maksadıyla, toplantı ve seminerler yapılacak,bu toplantılara yerel basınımız da davet edilerek,daha fazla kitlelere ulaşım sağlanacaktır.</a:t>
            </a:r>
          </a:p>
          <a:p>
            <a:r>
              <a:rPr lang="tr-TR" sz="3800" b="1" dirty="0" smtClean="0"/>
              <a:t>Uygulama Birimleri(Rolü):</a:t>
            </a:r>
            <a:r>
              <a:rPr lang="tr-TR" sz="3800" dirty="0" smtClean="0"/>
              <a:t>Sındırgı İlçe Milli Eğitim Müdürlüğü Proje Yürütme  Kurulu (Seminer ve toplantıların organizasyonu)</a:t>
            </a:r>
          </a:p>
          <a:p>
            <a:pPr>
              <a:buNone/>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142844" y="500042"/>
            <a:ext cx="8858312" cy="1071570"/>
          </a:xfrm>
        </p:spPr>
        <p:txBody>
          <a:bodyPr>
            <a:normAutofit/>
          </a:bodyPr>
          <a:lstStyle/>
          <a:p>
            <a:pPr algn="ctr"/>
            <a:endParaRPr lang="tr-TR" dirty="0"/>
          </a:p>
        </p:txBody>
      </p:sp>
      <p:sp>
        <p:nvSpPr>
          <p:cNvPr id="3" name="2 İçerik Yer Tutucusu"/>
          <p:cNvSpPr>
            <a:spLocks noGrp="1"/>
          </p:cNvSpPr>
          <p:nvPr>
            <p:ph idx="1"/>
          </p:nvPr>
        </p:nvSpPr>
        <p:spPr/>
        <p:txBody>
          <a:bodyPr>
            <a:noAutofit/>
          </a:bodyPr>
          <a:lstStyle/>
          <a:p>
            <a:r>
              <a:rPr lang="tr-TR" sz="2400" b="1" dirty="0" smtClean="0"/>
              <a:t>2.3 Kurum Web Sayfasında Proje İle İlgili Bölüm Hazırlanması</a:t>
            </a:r>
            <a:endParaRPr lang="tr-TR" sz="2400" dirty="0" smtClean="0"/>
          </a:p>
          <a:p>
            <a:r>
              <a:rPr lang="tr-TR" sz="2400" dirty="0" smtClean="0"/>
              <a:t>Proje kapsamında yapılacak olan faaliyetlerle ilgili tanıtımların yapılması için Sındırgı Kaymakamlığı ve İlçe Milli Eğitim Müdürlüğü resmi web sayfalarında bölümler hazırlanacaktır.</a:t>
            </a:r>
          </a:p>
          <a:p>
            <a:r>
              <a:rPr lang="tr-TR" sz="2400" b="1" dirty="0" smtClean="0"/>
              <a:t>Uygulama Birimleri(Rolü):</a:t>
            </a:r>
            <a:r>
              <a:rPr lang="tr-TR" sz="2400" dirty="0" smtClean="0"/>
              <a:t>1-Sındırgı Kaymakamlığı(Tanıtım amacıyla kurum web sayfasında bölüm hazırlanması) </a:t>
            </a:r>
          </a:p>
          <a:p>
            <a:r>
              <a:rPr lang="tr-TR" sz="2400" dirty="0" smtClean="0"/>
              <a:t>2</a:t>
            </a:r>
            <a:r>
              <a:rPr lang="tr-TR" sz="2400" b="1" dirty="0" smtClean="0"/>
              <a:t>-</a:t>
            </a:r>
            <a:r>
              <a:rPr lang="tr-TR" sz="2400" dirty="0" smtClean="0"/>
              <a:t>Sındırgı İlçe Milli Eğitim Müdürlüğü  (Tanıtım amacıyla kurum web sayfasında bölüm hazırlanması)</a:t>
            </a:r>
          </a:p>
          <a:p>
            <a:endParaRPr lang="tr-TR"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929718" cy="1142984"/>
          </a:xfrm>
        </p:spPr>
        <p:txBody>
          <a:bodyPr>
            <a:normAutofit/>
          </a:bodyPr>
          <a:lstStyle/>
          <a:p>
            <a:pPr algn="ctr"/>
            <a:endParaRPr lang="tr-TR" dirty="0"/>
          </a:p>
        </p:txBody>
      </p:sp>
      <p:sp>
        <p:nvSpPr>
          <p:cNvPr id="3" name="2 İçerik Yer Tutucusu"/>
          <p:cNvSpPr>
            <a:spLocks noGrp="1"/>
          </p:cNvSpPr>
          <p:nvPr>
            <p:ph idx="1"/>
          </p:nvPr>
        </p:nvSpPr>
        <p:spPr>
          <a:xfrm>
            <a:off x="214282" y="1142984"/>
            <a:ext cx="8715436" cy="5715016"/>
          </a:xfrm>
        </p:spPr>
        <p:txBody>
          <a:bodyPr>
            <a:noAutofit/>
          </a:bodyPr>
          <a:lstStyle/>
          <a:p>
            <a:r>
              <a:rPr lang="tr-TR" sz="2300" b="1" u="sng" dirty="0" smtClean="0"/>
              <a:t>3-Projeye Katılan Eserlerin Kitaplaştırılması</a:t>
            </a:r>
            <a:endParaRPr lang="tr-TR" sz="2300" dirty="0" smtClean="0"/>
          </a:p>
          <a:p>
            <a:r>
              <a:rPr lang="tr-TR" sz="2300" b="1" dirty="0" smtClean="0"/>
              <a:t>3.1 Projeye Katılan Eserlerin Değerlendirilmesi</a:t>
            </a:r>
            <a:endParaRPr lang="tr-TR" sz="2300" dirty="0" smtClean="0"/>
          </a:p>
          <a:p>
            <a:r>
              <a:rPr lang="tr-TR" sz="2300" dirty="0" smtClean="0"/>
              <a:t>Proje tanıtım faaliyetleri sonucunda ulaşılan öğretmenlerimizce, hazırlanan anı ve anekdotlardan yürütme kurulunca yapılacak değerlendirme sonucunda uygun bulunanlar, yayın ve danışma kurulunun onayına sunulacaktır. Ayrıca proje kapsamında yapılacak anı yarışmasında teknik şartname doğrultusunda değerlendirilip ödüle layık görülen eserlere ödülleri düzenlenecek törenle Kaymakamlığımızca verilecektir.</a:t>
            </a:r>
          </a:p>
          <a:p>
            <a:r>
              <a:rPr lang="tr-TR" sz="2300" b="1" dirty="0" smtClean="0"/>
              <a:t>Uygulama Birimleri(Rolü):</a:t>
            </a:r>
            <a:r>
              <a:rPr lang="tr-TR" sz="2300" dirty="0" smtClean="0"/>
              <a:t>1</a:t>
            </a:r>
            <a:r>
              <a:rPr lang="tr-TR" sz="2300" b="1" dirty="0" smtClean="0"/>
              <a:t>-</a:t>
            </a:r>
            <a:r>
              <a:rPr lang="tr-TR" sz="2300" dirty="0" smtClean="0"/>
              <a:t>Sındırgı İlçe Milli Eğitim Müdürlüğü Proje Yürütme Kurulu (Eserlerin incelenerek basılmaya değer olanlarla dereceye girenlerin tespit edilmesi ve onaya sunulması)</a:t>
            </a:r>
          </a:p>
          <a:p>
            <a:r>
              <a:rPr lang="tr-TR" sz="2300" dirty="0" smtClean="0"/>
              <a:t>2-Yayın ve Danışma Kurulu (Eserlerin onaylanması ve kitap basım maliyetinin finansmanı)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643182"/>
            <a:ext cx="8229600" cy="2214578"/>
          </a:xfrm>
        </p:spPr>
        <p:txBody>
          <a:bodyPr/>
          <a:lstStyle/>
          <a:p>
            <a:pPr algn="ctr"/>
            <a:r>
              <a:rPr lang="tr-TR" dirty="0" smtClean="0"/>
              <a:t>PROJE EKİPLERİ</a:t>
            </a:r>
            <a:br>
              <a:rPr lang="tr-TR" dirty="0" smtClean="0"/>
            </a:br>
            <a:r>
              <a:rPr lang="tr-TR" dirty="0" smtClean="0"/>
              <a:t/>
            </a:r>
            <a:br>
              <a:rPr lang="tr-TR" dirty="0" smtClean="0"/>
            </a:br>
            <a:r>
              <a:rPr lang="tr-TR" sz="2800" dirty="0" smtClean="0"/>
              <a:t>Yayın ve Danışma Kurulu              Yürütme Kurulu</a:t>
            </a:r>
            <a:endParaRPr lang="tr-TR" sz="2800" dirty="0"/>
          </a:p>
        </p:txBody>
      </p:sp>
      <p:pic>
        <p:nvPicPr>
          <p:cNvPr id="31746" name="Picture 2" descr="C:\Users\win\Desktop\gear_team_420.png"/>
          <p:cNvPicPr>
            <a:picLocks noGrp="1" noChangeAspect="1" noChangeArrowheads="1"/>
          </p:cNvPicPr>
          <p:nvPr>
            <p:ph idx="1"/>
          </p:nvPr>
        </p:nvPicPr>
        <p:blipFill>
          <a:blip r:embed="rId2"/>
          <a:srcRect/>
          <a:stretch>
            <a:fillRect/>
          </a:stretch>
        </p:blipFill>
        <p:spPr bwMode="auto">
          <a:xfrm>
            <a:off x="1142976" y="285728"/>
            <a:ext cx="7215238" cy="2571769"/>
          </a:xfrm>
          <a:prstGeom prst="rect">
            <a:avLst/>
          </a:prstGeom>
          <a:noFill/>
        </p:spPr>
      </p:pic>
      <p:cxnSp>
        <p:nvCxnSpPr>
          <p:cNvPr id="5" name="4 Düz Ok Bağlayıcısı"/>
          <p:cNvCxnSpPr/>
          <p:nvPr/>
        </p:nvCxnSpPr>
        <p:spPr>
          <a:xfrm rot="10800000" flipV="1">
            <a:off x="2857488" y="3714752"/>
            <a:ext cx="114300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4643438" y="3714752"/>
            <a:ext cx="150019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0" y="428604"/>
            <a:ext cx="8929718" cy="1000132"/>
          </a:xfrm>
        </p:spPr>
        <p:txBody>
          <a:bodyPr>
            <a:normAutofit/>
          </a:bodyPr>
          <a:lstStyle/>
          <a:p>
            <a:pPr algn="ctr"/>
            <a:endParaRPr lang="tr-TR" dirty="0"/>
          </a:p>
        </p:txBody>
      </p:sp>
      <p:sp>
        <p:nvSpPr>
          <p:cNvPr id="3" name="2 İçerik Yer Tutucusu"/>
          <p:cNvSpPr>
            <a:spLocks noGrp="1"/>
          </p:cNvSpPr>
          <p:nvPr>
            <p:ph idx="1"/>
          </p:nvPr>
        </p:nvSpPr>
        <p:spPr>
          <a:xfrm>
            <a:off x="457200" y="1500174"/>
            <a:ext cx="8229600" cy="5000660"/>
          </a:xfrm>
        </p:spPr>
        <p:txBody>
          <a:bodyPr>
            <a:normAutofit fontScale="92500" lnSpcReduction="20000"/>
          </a:bodyPr>
          <a:lstStyle/>
          <a:p>
            <a:r>
              <a:rPr lang="tr-TR" b="1" dirty="0" smtClean="0"/>
              <a:t>3.2 Yayınlanmaya Değer Görülen eserlerin Kitaplaştırılması</a:t>
            </a:r>
            <a:endParaRPr lang="tr-TR" dirty="0" smtClean="0"/>
          </a:p>
          <a:p>
            <a:pPr>
              <a:buNone/>
            </a:pPr>
            <a:endParaRPr lang="tr-TR" dirty="0" smtClean="0"/>
          </a:p>
          <a:p>
            <a:r>
              <a:rPr lang="tr-TR" dirty="0" smtClean="0"/>
              <a:t>Proje tanıtım faaliyetleri sonucunda ulaşılan öğretmenlerimizce, hazırlanan anı ve anekdotlardan yürütme kurulunca yapılacak değerlendirme sonucunda uygun bulunanlar, Kaymakamlığımızın da onaylamasından sonra kitap haline getirilecektir.</a:t>
            </a:r>
          </a:p>
          <a:p>
            <a:r>
              <a:rPr lang="tr-TR" b="1" dirty="0" smtClean="0"/>
              <a:t>Uygulama Birimleri(Rolü):</a:t>
            </a:r>
            <a:r>
              <a:rPr lang="tr-TR" dirty="0" smtClean="0"/>
              <a:t>Yayın ve Danışma Kurulu (Eserlerin onaylanması ve kitap haline getirilmesi)</a:t>
            </a:r>
          </a:p>
          <a:p>
            <a:pPr>
              <a:buNone/>
            </a:pPr>
            <a:endParaRPr lang="tr-TR" dirty="0" smtClean="0"/>
          </a:p>
          <a:p>
            <a:r>
              <a:rPr lang="tr-TR" b="1" dirty="0" smtClean="0"/>
              <a:t>3.3 Hazırlanan Kitapların Dağıtımı</a:t>
            </a:r>
            <a:endParaRPr lang="tr-TR" dirty="0" smtClean="0"/>
          </a:p>
          <a:p>
            <a:r>
              <a:rPr lang="tr-TR" dirty="0" smtClean="0"/>
              <a:t>Proje sonunda kitap haline getirilen çalışmaların başta okullarımız, öğretmenlerimiz ve öğrencilerimiz olmak üzere tüm toplumun yararına sunulması sağlanacaktır.</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SÜRE VE FAALİYET PLANI</a:t>
            </a:r>
            <a:endParaRPr lang="tr-TR" dirty="0"/>
          </a:p>
        </p:txBody>
      </p:sp>
      <p:pic>
        <p:nvPicPr>
          <p:cNvPr id="5122" name="Picture 2" descr="C:\Users\win\Desktop\turktob-2016-yili-plani.jpg"/>
          <p:cNvPicPr>
            <a:picLocks noGrp="1" noChangeAspect="1" noChangeArrowheads="1"/>
          </p:cNvPicPr>
          <p:nvPr>
            <p:ph idx="1"/>
          </p:nvPr>
        </p:nvPicPr>
        <p:blipFill>
          <a:blip r:embed="rId2"/>
          <a:srcRect/>
          <a:stretch>
            <a:fillRect/>
          </a:stretch>
        </p:blipFill>
        <p:spPr bwMode="auto">
          <a:xfrm>
            <a:off x="1428750" y="2510631"/>
            <a:ext cx="6286500" cy="3238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normAutofit fontScale="90000"/>
          </a:bodyPr>
          <a:lstStyle/>
          <a:p>
            <a:endParaRPr lang="tr-TR" dirty="0"/>
          </a:p>
        </p:txBody>
      </p:sp>
      <p:graphicFrame>
        <p:nvGraphicFramePr>
          <p:cNvPr id="4" name="3 İçerik Yer Tutucusu"/>
          <p:cNvGraphicFramePr>
            <a:graphicFrameLocks noGrp="1"/>
          </p:cNvGraphicFramePr>
          <p:nvPr>
            <p:ph idx="1"/>
          </p:nvPr>
        </p:nvGraphicFramePr>
        <p:xfrm>
          <a:off x="214283" y="571481"/>
          <a:ext cx="8643996" cy="6200922"/>
        </p:xfrm>
        <a:graphic>
          <a:graphicData uri="http://schemas.openxmlformats.org/drawingml/2006/table">
            <a:tbl>
              <a:tblPr firstRow="1" bandRow="1">
                <a:tableStyleId>{5C22544A-7EE6-4342-B048-85BDC9FD1C3A}</a:tableStyleId>
              </a:tblPr>
              <a:tblGrid>
                <a:gridCol w="495202"/>
                <a:gridCol w="2076565"/>
                <a:gridCol w="428628"/>
                <a:gridCol w="500066"/>
                <a:gridCol w="428628"/>
                <a:gridCol w="428628"/>
                <a:gridCol w="428628"/>
                <a:gridCol w="500066"/>
                <a:gridCol w="3357585"/>
              </a:tblGrid>
              <a:tr h="379292">
                <a:tc>
                  <a:txBody>
                    <a:bodyPr/>
                    <a:lstStyle/>
                    <a:p>
                      <a:pPr>
                        <a:lnSpc>
                          <a:spcPct val="150000"/>
                        </a:lnSpc>
                        <a:spcAft>
                          <a:spcPts val="0"/>
                        </a:spcAft>
                      </a:pPr>
                      <a:r>
                        <a:rPr lang="tr-TR" sz="1700" b="1" dirty="0">
                          <a:latin typeface="Times New Roman"/>
                          <a:ea typeface="Times New Roman"/>
                        </a:rPr>
                        <a:t>No</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Faaliyet</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1</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2</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3</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4</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5</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6</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Uygulama Birimleri</a:t>
                      </a:r>
                      <a:endParaRPr lang="tr-TR" sz="1700" dirty="0">
                        <a:latin typeface="Times New Roman"/>
                        <a:ea typeface="Times New Roman"/>
                      </a:endParaRPr>
                    </a:p>
                  </a:txBody>
                  <a:tcPr marL="68580" marR="68580" marT="0" marB="0"/>
                </a:tc>
              </a:tr>
              <a:tr h="1872861">
                <a:tc>
                  <a:txBody>
                    <a:bodyPr/>
                    <a:lstStyle/>
                    <a:p>
                      <a:pPr>
                        <a:lnSpc>
                          <a:spcPct val="150000"/>
                        </a:lnSpc>
                        <a:spcAft>
                          <a:spcPts val="0"/>
                        </a:spcAft>
                      </a:pPr>
                      <a:r>
                        <a:rPr lang="tr-TR" sz="1700" b="1" dirty="0">
                          <a:latin typeface="Times New Roman"/>
                          <a:ea typeface="Times New Roman"/>
                        </a:rPr>
                        <a:t>1</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Yürütme Kurulunca Çalışma Planının Oluşturulması</a:t>
                      </a: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Sındırgı İlçe Milli Eğitim Müdürlüğü</a:t>
                      </a:r>
                    </a:p>
                  </a:txBody>
                  <a:tcPr marL="68580" marR="68580" marT="0" marB="0"/>
                </a:tc>
              </a:tr>
              <a:tr h="758583">
                <a:tc>
                  <a:txBody>
                    <a:bodyPr/>
                    <a:lstStyle/>
                    <a:p>
                      <a:pPr>
                        <a:lnSpc>
                          <a:spcPct val="150000"/>
                        </a:lnSpc>
                        <a:spcAft>
                          <a:spcPts val="0"/>
                        </a:spcAft>
                      </a:pPr>
                      <a:r>
                        <a:rPr lang="tr-TR" sz="1700" b="1">
                          <a:latin typeface="Times New Roman"/>
                          <a:ea typeface="Times New Roman"/>
                        </a:rPr>
                        <a:t>2</a:t>
                      </a:r>
                      <a:endParaRPr lang="tr-TR" sz="170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Tanıtım ve Yaygınlaştırma</a:t>
                      </a: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Sındırgı İlçe Milli Eğitim Müdürlüğü</a:t>
                      </a:r>
                    </a:p>
                  </a:txBody>
                  <a:tcPr marL="68580" marR="68580" marT="0" marB="0"/>
                </a:tc>
              </a:tr>
              <a:tr h="1155247">
                <a:tc>
                  <a:txBody>
                    <a:bodyPr/>
                    <a:lstStyle/>
                    <a:p>
                      <a:pPr>
                        <a:lnSpc>
                          <a:spcPct val="150000"/>
                        </a:lnSpc>
                        <a:spcAft>
                          <a:spcPts val="0"/>
                        </a:spcAft>
                      </a:pPr>
                      <a:r>
                        <a:rPr lang="tr-TR" sz="1700" b="1">
                          <a:latin typeface="Times New Roman"/>
                          <a:ea typeface="Times New Roman"/>
                        </a:rPr>
                        <a:t>3.1</a:t>
                      </a:r>
                      <a:endParaRPr lang="tr-TR" sz="170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Projeye Katılan Eserlerin Değerlendirilmesi</a:t>
                      </a: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-Sındırgı Kaymakamlığı</a:t>
                      </a:r>
                    </a:p>
                    <a:p>
                      <a:pPr>
                        <a:lnSpc>
                          <a:spcPct val="150000"/>
                        </a:lnSpc>
                        <a:spcAft>
                          <a:spcPts val="0"/>
                        </a:spcAft>
                      </a:pPr>
                      <a:r>
                        <a:rPr lang="tr-TR" sz="1700" dirty="0">
                          <a:latin typeface="Times New Roman"/>
                          <a:ea typeface="Times New Roman"/>
                        </a:rPr>
                        <a:t>- Sındırgı İlçe Milli Eğitim Müdürlüğü Proje Yürütme Kurulu</a:t>
                      </a:r>
                    </a:p>
                  </a:txBody>
                  <a:tcPr marL="68580" marR="68580" marT="0" marB="0"/>
                </a:tc>
              </a:tr>
              <a:tr h="758583">
                <a:tc>
                  <a:txBody>
                    <a:bodyPr/>
                    <a:lstStyle/>
                    <a:p>
                      <a:pPr>
                        <a:lnSpc>
                          <a:spcPct val="150000"/>
                        </a:lnSpc>
                        <a:spcAft>
                          <a:spcPts val="0"/>
                        </a:spcAft>
                      </a:pPr>
                      <a:r>
                        <a:rPr lang="tr-TR" sz="1700" b="1">
                          <a:latin typeface="Times New Roman"/>
                          <a:ea typeface="Times New Roman"/>
                        </a:rPr>
                        <a:t>3.2</a:t>
                      </a:r>
                      <a:endParaRPr lang="tr-TR" sz="170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Eserlerin Kitaplaştırılması</a:t>
                      </a: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Sındırgı Kaymakamlığı Yayın ve Danışma Kurulu</a:t>
                      </a:r>
                    </a:p>
                  </a:txBody>
                  <a:tcPr marL="68580" marR="68580" marT="0" marB="0"/>
                </a:tc>
              </a:tr>
              <a:tr h="1219101">
                <a:tc>
                  <a:txBody>
                    <a:bodyPr/>
                    <a:lstStyle/>
                    <a:p>
                      <a:pPr>
                        <a:lnSpc>
                          <a:spcPct val="150000"/>
                        </a:lnSpc>
                        <a:spcAft>
                          <a:spcPts val="0"/>
                        </a:spcAft>
                      </a:pPr>
                      <a:r>
                        <a:rPr lang="tr-TR" sz="1700" b="1">
                          <a:latin typeface="Times New Roman"/>
                          <a:ea typeface="Times New Roman"/>
                        </a:rPr>
                        <a:t>3.3</a:t>
                      </a:r>
                      <a:endParaRPr lang="tr-TR" sz="170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Hazırlanan Kitapların Dağıtımı</a:t>
                      </a: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b="1" dirty="0">
                          <a:latin typeface="Times New Roman"/>
                          <a:ea typeface="Times New Roman"/>
                        </a:rPr>
                        <a:t>X</a:t>
                      </a:r>
                      <a:endParaRPr lang="tr-TR" sz="1700" dirty="0">
                        <a:latin typeface="Times New Roman"/>
                        <a:ea typeface="Times New Roman"/>
                      </a:endParaRPr>
                    </a:p>
                  </a:txBody>
                  <a:tcPr marL="68580" marR="68580" marT="0" marB="0"/>
                </a:tc>
                <a:tc>
                  <a:txBody>
                    <a:bodyPr/>
                    <a:lstStyle/>
                    <a:p>
                      <a:pPr>
                        <a:lnSpc>
                          <a:spcPct val="150000"/>
                        </a:lnSpc>
                        <a:spcAft>
                          <a:spcPts val="0"/>
                        </a:spcAft>
                      </a:pPr>
                      <a:r>
                        <a:rPr lang="tr-TR" sz="1700" dirty="0">
                          <a:latin typeface="Times New Roman"/>
                          <a:ea typeface="Times New Roman"/>
                        </a:rPr>
                        <a:t>-Sındırgı Kaymakamlığı</a:t>
                      </a:r>
                    </a:p>
                    <a:p>
                      <a:pPr>
                        <a:lnSpc>
                          <a:spcPct val="150000"/>
                        </a:lnSpc>
                        <a:spcAft>
                          <a:spcPts val="0"/>
                        </a:spcAft>
                      </a:pPr>
                      <a:r>
                        <a:rPr lang="tr-TR" sz="1700" dirty="0">
                          <a:latin typeface="Times New Roman"/>
                          <a:ea typeface="Times New Roman"/>
                        </a:rPr>
                        <a:t>-Sındırgı İlçe Milli Eğitim Müdürlüğü</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714380"/>
          </a:xfrm>
        </p:spPr>
        <p:txBody>
          <a:bodyPr>
            <a:normAutofit fontScale="90000"/>
          </a:bodyPr>
          <a:lstStyle/>
          <a:p>
            <a:pPr algn="ctr"/>
            <a:r>
              <a:rPr lang="tr-TR" dirty="0" smtClean="0"/>
              <a:t>PERFORMANS GÖSTERGELERİ</a:t>
            </a:r>
            <a:endParaRPr lang="tr-TR" dirty="0"/>
          </a:p>
        </p:txBody>
      </p:sp>
      <p:graphicFrame>
        <p:nvGraphicFramePr>
          <p:cNvPr id="4" name="3 İçerik Yer Tutucusu"/>
          <p:cNvGraphicFramePr>
            <a:graphicFrameLocks noGrp="1"/>
          </p:cNvGraphicFramePr>
          <p:nvPr>
            <p:ph idx="1"/>
          </p:nvPr>
        </p:nvGraphicFramePr>
        <p:xfrm>
          <a:off x="214282" y="2857496"/>
          <a:ext cx="8786874" cy="3840480"/>
        </p:xfrm>
        <a:graphic>
          <a:graphicData uri="http://schemas.openxmlformats.org/drawingml/2006/table">
            <a:tbl>
              <a:tblPr firstRow="1" bandRow="1">
                <a:tableStyleId>{5C22544A-7EE6-4342-B048-85BDC9FD1C3A}</a:tableStyleId>
              </a:tblPr>
              <a:tblGrid>
                <a:gridCol w="2714632"/>
                <a:gridCol w="1785962"/>
                <a:gridCol w="2143140"/>
                <a:gridCol w="2143140"/>
              </a:tblGrid>
              <a:tr h="501859">
                <a:tc>
                  <a:txBody>
                    <a:bodyPr/>
                    <a:lstStyle/>
                    <a:p>
                      <a:pPr algn="just">
                        <a:lnSpc>
                          <a:spcPct val="150000"/>
                        </a:lnSpc>
                        <a:spcAft>
                          <a:spcPts val="0"/>
                        </a:spcAft>
                      </a:pPr>
                      <a:r>
                        <a:rPr lang="tr-TR" sz="2400" b="1" dirty="0">
                          <a:latin typeface="Times New Roman"/>
                          <a:ea typeface="Times New Roman"/>
                        </a:rPr>
                        <a:t>Gösterge</a:t>
                      </a:r>
                      <a:endParaRPr lang="tr-TR" sz="2400" dirty="0">
                        <a:latin typeface="Times New Roman"/>
                        <a:ea typeface="Times New Roman"/>
                      </a:endParaRPr>
                    </a:p>
                  </a:txBody>
                  <a:tcPr marL="68580" marR="68580" marT="0" marB="0"/>
                </a:tc>
                <a:tc>
                  <a:txBody>
                    <a:bodyPr/>
                    <a:lstStyle/>
                    <a:p>
                      <a:pPr algn="just">
                        <a:lnSpc>
                          <a:spcPct val="150000"/>
                        </a:lnSpc>
                        <a:spcAft>
                          <a:spcPts val="0"/>
                        </a:spcAft>
                      </a:pPr>
                      <a:r>
                        <a:rPr lang="tr-TR" sz="2400" b="1" dirty="0">
                          <a:latin typeface="Times New Roman"/>
                          <a:ea typeface="Times New Roman"/>
                        </a:rPr>
                        <a:t>Birim</a:t>
                      </a:r>
                      <a:endParaRPr lang="tr-TR" sz="2400" dirty="0">
                        <a:latin typeface="Times New Roman"/>
                        <a:ea typeface="Times New Roman"/>
                      </a:endParaRPr>
                    </a:p>
                  </a:txBody>
                  <a:tcPr marL="68580" marR="68580" marT="0" marB="0"/>
                </a:tc>
                <a:tc>
                  <a:txBody>
                    <a:bodyPr/>
                    <a:lstStyle/>
                    <a:p>
                      <a:pPr algn="just">
                        <a:lnSpc>
                          <a:spcPct val="150000"/>
                        </a:lnSpc>
                        <a:spcAft>
                          <a:spcPts val="0"/>
                        </a:spcAft>
                      </a:pPr>
                      <a:r>
                        <a:rPr lang="tr-TR" sz="2400" b="1" dirty="0">
                          <a:latin typeface="Times New Roman"/>
                          <a:ea typeface="Times New Roman"/>
                        </a:rPr>
                        <a:t>Mevcut</a:t>
                      </a:r>
                      <a:endParaRPr lang="tr-TR" sz="2400" dirty="0">
                        <a:latin typeface="Times New Roman"/>
                        <a:ea typeface="Times New Roman"/>
                      </a:endParaRPr>
                    </a:p>
                  </a:txBody>
                  <a:tcPr marL="68580" marR="68580" marT="0" marB="0"/>
                </a:tc>
                <a:tc>
                  <a:txBody>
                    <a:bodyPr/>
                    <a:lstStyle/>
                    <a:p>
                      <a:pPr algn="just">
                        <a:lnSpc>
                          <a:spcPct val="150000"/>
                        </a:lnSpc>
                        <a:spcAft>
                          <a:spcPts val="0"/>
                        </a:spcAft>
                      </a:pPr>
                      <a:r>
                        <a:rPr lang="tr-TR" sz="2400" b="1" dirty="0">
                          <a:latin typeface="Times New Roman"/>
                          <a:ea typeface="Times New Roman"/>
                        </a:rPr>
                        <a:t>Hedef</a:t>
                      </a:r>
                      <a:endParaRPr lang="tr-TR" sz="2400" dirty="0">
                        <a:latin typeface="Times New Roman"/>
                        <a:ea typeface="Times New Roman"/>
                      </a:endParaRPr>
                    </a:p>
                  </a:txBody>
                  <a:tcPr marL="68580" marR="68580" marT="0" marB="0"/>
                </a:tc>
              </a:tr>
              <a:tr h="1642177">
                <a:tc>
                  <a:txBody>
                    <a:bodyPr/>
                    <a:lstStyle/>
                    <a:p>
                      <a:pPr algn="just">
                        <a:lnSpc>
                          <a:spcPct val="150000"/>
                        </a:lnSpc>
                        <a:spcAft>
                          <a:spcPts val="0"/>
                        </a:spcAft>
                      </a:pPr>
                      <a:r>
                        <a:rPr lang="tr-TR" sz="2400" dirty="0">
                          <a:latin typeface="Times New Roman"/>
                          <a:ea typeface="Times New Roman"/>
                        </a:rPr>
                        <a:t>Proje kapsamında ulaşılan öğretmen sayısı</a:t>
                      </a: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adet</a:t>
                      </a:r>
                      <a:endParaRPr lang="tr-TR" sz="2400" dirty="0">
                        <a:latin typeface="Times New Roman"/>
                        <a:ea typeface="Times New Roman"/>
                      </a:endParaRP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0</a:t>
                      </a:r>
                      <a:endParaRPr lang="tr-TR" sz="2400" dirty="0">
                        <a:latin typeface="Times New Roman"/>
                        <a:ea typeface="Times New Roman"/>
                      </a:endParaRP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500</a:t>
                      </a:r>
                      <a:endParaRPr lang="tr-TR" sz="2400" dirty="0">
                        <a:latin typeface="Times New Roman"/>
                        <a:ea typeface="Times New Roman"/>
                      </a:endParaRPr>
                    </a:p>
                  </a:txBody>
                  <a:tcPr marL="68580" marR="68580" marT="0" marB="0"/>
                </a:tc>
              </a:tr>
              <a:tr h="1642177">
                <a:tc>
                  <a:txBody>
                    <a:bodyPr/>
                    <a:lstStyle/>
                    <a:p>
                      <a:pPr algn="just">
                        <a:lnSpc>
                          <a:spcPct val="150000"/>
                        </a:lnSpc>
                        <a:spcAft>
                          <a:spcPts val="0"/>
                        </a:spcAft>
                      </a:pPr>
                      <a:r>
                        <a:rPr lang="tr-TR" sz="2400" dirty="0">
                          <a:latin typeface="Times New Roman"/>
                          <a:ea typeface="Times New Roman"/>
                        </a:rPr>
                        <a:t>Proje kapsamında kurula ulaştırılan eser</a:t>
                      </a: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adet</a:t>
                      </a:r>
                      <a:endParaRPr lang="tr-TR" sz="2400" dirty="0">
                        <a:latin typeface="Times New Roman"/>
                        <a:ea typeface="Times New Roman"/>
                      </a:endParaRP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0</a:t>
                      </a:r>
                      <a:endParaRPr lang="tr-TR" sz="2400" dirty="0">
                        <a:latin typeface="Times New Roman"/>
                        <a:ea typeface="Times New Roman"/>
                      </a:endParaRPr>
                    </a:p>
                  </a:txBody>
                  <a:tcPr marL="68580" marR="68580" marT="0" marB="0"/>
                </a:tc>
                <a:tc>
                  <a:txBody>
                    <a:bodyPr/>
                    <a:lstStyle/>
                    <a:p>
                      <a:pPr algn="ctr">
                        <a:lnSpc>
                          <a:spcPct val="150000"/>
                        </a:lnSpc>
                        <a:spcAft>
                          <a:spcPts val="0"/>
                        </a:spcAft>
                      </a:pPr>
                      <a:endParaRPr lang="tr-TR" sz="2400" dirty="0" smtClean="0">
                        <a:latin typeface="Times New Roman"/>
                        <a:ea typeface="Times New Roman"/>
                      </a:endParaRPr>
                    </a:p>
                    <a:p>
                      <a:pPr algn="ctr">
                        <a:lnSpc>
                          <a:spcPct val="150000"/>
                        </a:lnSpc>
                        <a:spcAft>
                          <a:spcPts val="0"/>
                        </a:spcAft>
                      </a:pPr>
                      <a:r>
                        <a:rPr lang="tr-TR" sz="2400" dirty="0" smtClean="0">
                          <a:latin typeface="Times New Roman"/>
                          <a:ea typeface="Times New Roman"/>
                        </a:rPr>
                        <a:t>500</a:t>
                      </a:r>
                      <a:endParaRPr lang="tr-TR" sz="2400" dirty="0">
                        <a:latin typeface="Times New Roman"/>
                        <a:ea typeface="Times New Roman"/>
                      </a:endParaRPr>
                    </a:p>
                  </a:txBody>
                  <a:tcPr marL="68580" marR="68580" marT="0" marB="0"/>
                </a:tc>
              </a:tr>
            </a:tbl>
          </a:graphicData>
        </a:graphic>
      </p:graphicFrame>
      <p:pic>
        <p:nvPicPr>
          <p:cNvPr id="5" name="Picture 2" descr="C:\Users\win\Desktop\menu-80-networkmarketing_bayiyonetimi_th.jpg"/>
          <p:cNvPicPr>
            <a:picLocks noChangeAspect="1" noChangeArrowheads="1"/>
          </p:cNvPicPr>
          <p:nvPr/>
        </p:nvPicPr>
        <p:blipFill>
          <a:blip r:embed="rId2"/>
          <a:srcRect/>
          <a:stretch>
            <a:fillRect/>
          </a:stretch>
        </p:blipFill>
        <p:spPr bwMode="auto">
          <a:xfrm>
            <a:off x="1714480" y="1071547"/>
            <a:ext cx="5500726" cy="171451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857256"/>
          </a:xfrm>
        </p:spPr>
        <p:txBody>
          <a:bodyPr/>
          <a:lstStyle/>
          <a:p>
            <a:pPr algn="ctr"/>
            <a:r>
              <a:rPr lang="tr-TR" dirty="0" smtClean="0"/>
              <a:t>SOMUT ÇIKTILAR</a:t>
            </a:r>
            <a:endParaRPr lang="tr-TR" dirty="0"/>
          </a:p>
        </p:txBody>
      </p:sp>
      <p:pic>
        <p:nvPicPr>
          <p:cNvPr id="7170" name="Picture 2" descr="C:\Users\win\Desktop\growing-knowledge.jpg"/>
          <p:cNvPicPr>
            <a:picLocks noGrp="1" noChangeAspect="1" noChangeArrowheads="1"/>
          </p:cNvPicPr>
          <p:nvPr>
            <p:ph idx="1"/>
          </p:nvPr>
        </p:nvPicPr>
        <p:blipFill>
          <a:blip r:embed="rId2"/>
          <a:srcRect/>
          <a:stretch>
            <a:fillRect/>
          </a:stretch>
        </p:blipFill>
        <p:spPr bwMode="auto">
          <a:xfrm>
            <a:off x="2071670" y="1142985"/>
            <a:ext cx="5286412" cy="2143140"/>
          </a:xfrm>
          <a:prstGeom prst="rect">
            <a:avLst/>
          </a:prstGeom>
          <a:noFill/>
        </p:spPr>
      </p:pic>
      <p:sp>
        <p:nvSpPr>
          <p:cNvPr id="5" name="4 Dikdörtgen"/>
          <p:cNvSpPr/>
          <p:nvPr/>
        </p:nvSpPr>
        <p:spPr>
          <a:xfrm>
            <a:off x="500034" y="3714752"/>
            <a:ext cx="8001056" cy="4154984"/>
          </a:xfrm>
          <a:prstGeom prst="rect">
            <a:avLst/>
          </a:prstGeom>
        </p:spPr>
        <p:txBody>
          <a:bodyPr wrap="square">
            <a:spAutoFit/>
          </a:bodyPr>
          <a:lstStyle/>
          <a:p>
            <a:pPr algn="just"/>
            <a:r>
              <a:rPr lang="tr-TR" sz="2400" dirty="0" smtClean="0"/>
              <a:t>Proje sonucunda yayınlanmaya değer görülen eserlerden oluşturulacak kitapla, Öğretmenlerin etki düzeylerini arttırabilmek için neler yapılabileceği noktasındaki bir soruya yine öğretmenlerin ve öğrencilerin yaşanmış hatıralarının rehberliğinde tespitlerde bulunması sağlanmış olacak ve bu hem öğretmenlerimize hem de öğrencilerimize eğitim hayatlarında yol gösterici bir ışık olacaktır.</a:t>
            </a:r>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857256"/>
          </a:xfrm>
        </p:spPr>
        <p:txBody>
          <a:bodyPr/>
          <a:lstStyle/>
          <a:p>
            <a:pPr algn="ctr"/>
            <a:r>
              <a:rPr lang="tr-TR" dirty="0" smtClean="0"/>
              <a:t>ÇARPAN ETKİLERİ</a:t>
            </a:r>
            <a:endParaRPr lang="tr-TR" dirty="0"/>
          </a:p>
        </p:txBody>
      </p:sp>
      <p:sp>
        <p:nvSpPr>
          <p:cNvPr id="3" name="2 İçerik Yer Tutucusu"/>
          <p:cNvSpPr>
            <a:spLocks noGrp="1"/>
          </p:cNvSpPr>
          <p:nvPr>
            <p:ph idx="1"/>
          </p:nvPr>
        </p:nvSpPr>
        <p:spPr>
          <a:xfrm>
            <a:off x="457200" y="4071942"/>
            <a:ext cx="8229600" cy="2252658"/>
          </a:xfrm>
        </p:spPr>
        <p:txBody>
          <a:bodyPr>
            <a:normAutofit/>
          </a:bodyPr>
          <a:lstStyle/>
          <a:p>
            <a:pPr algn="just"/>
            <a:r>
              <a:rPr lang="tr-TR" sz="3200" dirty="0" smtClean="0"/>
              <a:t>Projemiz sonucunda yaşanmış hatıralardan elde edilecek eser, özellikle mesleğe yeni başlayacak öğretmenlerimize mesleki anlamda önemli bir rehber olacaktır.</a:t>
            </a:r>
          </a:p>
        </p:txBody>
      </p:sp>
      <p:pic>
        <p:nvPicPr>
          <p:cNvPr id="9220" name="Picture 4" descr="C:\Users\win\Desktop\646888.jpg"/>
          <p:cNvPicPr>
            <a:picLocks noChangeAspect="1" noChangeArrowheads="1"/>
          </p:cNvPicPr>
          <p:nvPr/>
        </p:nvPicPr>
        <p:blipFill>
          <a:blip r:embed="rId2"/>
          <a:srcRect/>
          <a:stretch>
            <a:fillRect/>
          </a:stretch>
        </p:blipFill>
        <p:spPr bwMode="auto">
          <a:xfrm>
            <a:off x="2285984" y="1357313"/>
            <a:ext cx="4500594" cy="26431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367590"/>
          </a:xfrm>
        </p:spPr>
        <p:txBody>
          <a:bodyPr>
            <a:normAutofit fontScale="90000"/>
          </a:bodyPr>
          <a:lstStyle/>
          <a:p>
            <a:pPr algn="ctr"/>
            <a:r>
              <a:rPr lang="tr-TR" dirty="0" smtClean="0"/>
              <a:t>ANI YARIŞMASI </a:t>
            </a:r>
            <a:r>
              <a:rPr lang="tr-TR" dirty="0" smtClean="0"/>
              <a:t>TEKNİK ŞARTNAMESİ</a:t>
            </a:r>
            <a:endParaRPr lang="tr-TR" dirty="0"/>
          </a:p>
        </p:txBody>
      </p:sp>
      <p:pic>
        <p:nvPicPr>
          <p:cNvPr id="1026" name="Picture 2" descr="C:\Users\win\Desktop\resimboyut.jpg"/>
          <p:cNvPicPr>
            <a:picLocks noGrp="1" noChangeAspect="1" noChangeArrowheads="1"/>
          </p:cNvPicPr>
          <p:nvPr>
            <p:ph idx="1"/>
          </p:nvPr>
        </p:nvPicPr>
        <p:blipFill>
          <a:blip r:embed="rId2"/>
          <a:srcRect/>
          <a:stretch>
            <a:fillRect/>
          </a:stretch>
        </p:blipFill>
        <p:spPr bwMode="auto">
          <a:xfrm>
            <a:off x="2377281" y="1935163"/>
            <a:ext cx="4389437" cy="438943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KAPSAM</a:t>
            </a:r>
            <a:endParaRPr lang="tr-TR" dirty="0"/>
          </a:p>
        </p:txBody>
      </p:sp>
      <p:sp>
        <p:nvSpPr>
          <p:cNvPr id="3" name="2 İçerik Yer Tutucusu"/>
          <p:cNvSpPr>
            <a:spLocks noGrp="1"/>
          </p:cNvSpPr>
          <p:nvPr>
            <p:ph idx="1"/>
          </p:nvPr>
        </p:nvSpPr>
        <p:spPr/>
        <p:txBody>
          <a:bodyPr/>
          <a:lstStyle/>
          <a:p>
            <a:r>
              <a:rPr lang="tr-TR" dirty="0" smtClean="0"/>
              <a:t>Yarışma, Sındırgı Kaymakamlığınca başlatılan ve öğretmenlerin anılarının kitap haline getirilmesini amaçlayan </a:t>
            </a:r>
            <a:r>
              <a:rPr lang="tr-TR" b="1" i="1" dirty="0" smtClean="0"/>
              <a:t>“Bir Sevdadır Öğretmenlik”</a:t>
            </a:r>
            <a:r>
              <a:rPr lang="tr-TR" dirty="0" smtClean="0"/>
              <a:t> projesi kapsamında düzenlenmektir.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1- YARIŞMANIN KONUSU: </a:t>
            </a:r>
            <a:endParaRPr lang="tr-TR" dirty="0"/>
          </a:p>
        </p:txBody>
      </p:sp>
      <p:sp>
        <p:nvSpPr>
          <p:cNvPr id="3" name="2 İçerik Yer Tutucusu"/>
          <p:cNvSpPr>
            <a:spLocks noGrp="1"/>
          </p:cNvSpPr>
          <p:nvPr>
            <p:ph idx="1"/>
          </p:nvPr>
        </p:nvSpPr>
        <p:spPr/>
        <p:txBody>
          <a:bodyPr/>
          <a:lstStyle/>
          <a:p>
            <a:r>
              <a:rPr lang="tr-TR" dirty="0" smtClean="0"/>
              <a:t>Yarışmanın konusu; öğretmen ve yöneticilerimizin görev sürelerince, görev yaptıkları kurumlarda veya çevrelerinde, görevleri ile ilgili unutamadıkları ve paylaşılmasını uygun gördükleri anıları olup, pedagojik değeri olan anekdotlar göz önünde bulundurulacaktır.</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2- YARIŞMAYA KATILMA ŞARTLARI:</a:t>
            </a:r>
            <a:endParaRPr lang="tr-TR" dirty="0"/>
          </a:p>
        </p:txBody>
      </p:sp>
      <p:sp>
        <p:nvSpPr>
          <p:cNvPr id="3" name="2 İçerik Yer Tutucusu"/>
          <p:cNvSpPr>
            <a:spLocks noGrp="1"/>
          </p:cNvSpPr>
          <p:nvPr>
            <p:ph idx="1"/>
          </p:nvPr>
        </p:nvSpPr>
        <p:spPr/>
        <p:txBody>
          <a:bodyPr/>
          <a:lstStyle/>
          <a:p>
            <a:r>
              <a:rPr lang="tr-TR" dirty="0" smtClean="0"/>
              <a:t>a) Yarışmaya; Sındırgı İlçesi sınırları içerisinde bulunan tüm örgün ve yaygın eğitim kurumlarında görevli öğretmen ve yöneticiler,</a:t>
            </a:r>
          </a:p>
          <a:p>
            <a:r>
              <a:rPr lang="tr-TR" dirty="0" smtClean="0"/>
              <a:t>b)Sındırgı İlçesi sınırları içerisinde ikamet eden ve herhangi bir örgün veya yaygın eğitim kurumlarından emekli olan öğretmenler,</a:t>
            </a:r>
          </a:p>
          <a:p>
            <a:r>
              <a:rPr lang="tr-TR" dirty="0" smtClean="0"/>
              <a:t>c) Daha önceden  Sındırgı İlçesi sınırları içerisinde bulunan tüm örgün ve yaygın eğitim kurumlarında görev yapmış olan öğretmen ve yöneticiler,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71406" y="395933"/>
          <a:ext cx="8858312" cy="6247777"/>
        </p:xfrm>
        <a:graphic>
          <a:graphicData uri="http://schemas.openxmlformats.org/drawingml/2006/table">
            <a:tbl>
              <a:tblPr firstRow="1" bandRow="1">
                <a:tableStyleId>{5C22544A-7EE6-4342-B048-85BDC9FD1C3A}</a:tableStyleId>
              </a:tblPr>
              <a:tblGrid>
                <a:gridCol w="642942"/>
                <a:gridCol w="2286016"/>
                <a:gridCol w="2842933"/>
                <a:gridCol w="1616697"/>
                <a:gridCol w="1469724"/>
              </a:tblGrid>
              <a:tr h="73047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latin typeface="Times New Roman"/>
                          <a:ea typeface="Times New Roman"/>
                        </a:rPr>
                        <a:t>YAYIN VE DANIŞMA KURULU</a:t>
                      </a:r>
                      <a:endParaRPr lang="tr-TR" sz="1800" dirty="0" smtClean="0">
                        <a:latin typeface="Times New Roman"/>
                        <a:ea typeface="Times New Roman"/>
                      </a:endParaRPr>
                    </a:p>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702494">
                <a:tc>
                  <a:txBody>
                    <a:bodyPr/>
                    <a:lstStyle/>
                    <a:p>
                      <a:pPr algn="ctr">
                        <a:lnSpc>
                          <a:spcPct val="150000"/>
                        </a:lnSpc>
                        <a:spcAft>
                          <a:spcPts val="0"/>
                        </a:spcAft>
                      </a:pPr>
                      <a:r>
                        <a:rPr lang="tr-TR" sz="1600" b="1" dirty="0">
                          <a:latin typeface="Times New Roman"/>
                          <a:ea typeface="Times New Roman"/>
                        </a:rPr>
                        <a:t>S.NO</a:t>
                      </a:r>
                      <a:endParaRPr lang="tr-TR" sz="1600" dirty="0">
                        <a:latin typeface="Times New Roman"/>
                        <a:ea typeface="Times New Roman"/>
                      </a:endParaRPr>
                    </a:p>
                  </a:txBody>
                  <a:tcPr marL="68029" marR="68029" marT="0" marB="0"/>
                </a:tc>
                <a:tc>
                  <a:txBody>
                    <a:bodyPr/>
                    <a:lstStyle/>
                    <a:p>
                      <a:pPr algn="ctr">
                        <a:lnSpc>
                          <a:spcPct val="150000"/>
                        </a:lnSpc>
                        <a:spcAft>
                          <a:spcPts val="0"/>
                        </a:spcAft>
                      </a:pPr>
                      <a:r>
                        <a:rPr lang="tr-TR" sz="1600" b="1" dirty="0">
                          <a:latin typeface="Times New Roman"/>
                          <a:ea typeface="Times New Roman"/>
                        </a:rPr>
                        <a:t>ADI SOYADI</a:t>
                      </a:r>
                      <a:endParaRPr lang="tr-TR" sz="1600" dirty="0">
                        <a:latin typeface="Times New Roman"/>
                        <a:ea typeface="Times New Roman"/>
                      </a:endParaRPr>
                    </a:p>
                  </a:txBody>
                  <a:tcPr marL="68029" marR="68029" marT="0" marB="0"/>
                </a:tc>
                <a:tc>
                  <a:txBody>
                    <a:bodyPr/>
                    <a:lstStyle/>
                    <a:p>
                      <a:pPr algn="ctr">
                        <a:lnSpc>
                          <a:spcPct val="150000"/>
                        </a:lnSpc>
                        <a:spcAft>
                          <a:spcPts val="0"/>
                        </a:spcAft>
                      </a:pPr>
                      <a:r>
                        <a:rPr lang="tr-TR" sz="1600" b="1" dirty="0">
                          <a:latin typeface="Times New Roman"/>
                          <a:ea typeface="Times New Roman"/>
                        </a:rPr>
                        <a:t>GÖREV YERİ</a:t>
                      </a:r>
                      <a:endParaRPr lang="tr-TR" sz="1600" dirty="0">
                        <a:latin typeface="Times New Roman"/>
                        <a:ea typeface="Times New Roman"/>
                      </a:endParaRPr>
                    </a:p>
                  </a:txBody>
                  <a:tcPr marL="68029" marR="68029" marT="0" marB="0"/>
                </a:tc>
                <a:tc>
                  <a:txBody>
                    <a:bodyPr/>
                    <a:lstStyle/>
                    <a:p>
                      <a:pPr algn="ctr">
                        <a:lnSpc>
                          <a:spcPct val="150000"/>
                        </a:lnSpc>
                        <a:spcAft>
                          <a:spcPts val="0"/>
                        </a:spcAft>
                      </a:pPr>
                      <a:r>
                        <a:rPr lang="tr-TR" sz="1600" b="1" dirty="0">
                          <a:latin typeface="Times New Roman"/>
                          <a:ea typeface="Times New Roman"/>
                        </a:rPr>
                        <a:t>ÜNVANI</a:t>
                      </a:r>
                      <a:endParaRPr lang="tr-TR" sz="1600" dirty="0">
                        <a:latin typeface="Times New Roman"/>
                        <a:ea typeface="Times New Roman"/>
                      </a:endParaRPr>
                    </a:p>
                  </a:txBody>
                  <a:tcPr marL="68029" marR="68029" marT="0" marB="0"/>
                </a:tc>
                <a:tc>
                  <a:txBody>
                    <a:bodyPr/>
                    <a:lstStyle/>
                    <a:p>
                      <a:pPr algn="ctr">
                        <a:lnSpc>
                          <a:spcPct val="150000"/>
                        </a:lnSpc>
                        <a:spcAft>
                          <a:spcPts val="0"/>
                        </a:spcAft>
                      </a:pPr>
                      <a:r>
                        <a:rPr lang="tr-TR" sz="1600" b="1" dirty="0">
                          <a:latin typeface="Times New Roman"/>
                          <a:ea typeface="Times New Roman"/>
                        </a:rPr>
                        <a:t>GÖREVİ</a:t>
                      </a:r>
                      <a:endParaRPr lang="tr-TR" sz="1600" dirty="0">
                        <a:latin typeface="Times New Roman"/>
                        <a:ea typeface="Times New Roman"/>
                      </a:endParaRPr>
                    </a:p>
                  </a:txBody>
                  <a:tcPr marL="68029" marR="68029" marT="0" marB="0"/>
                </a:tc>
              </a:tr>
              <a:tr h="423214">
                <a:tc>
                  <a:txBody>
                    <a:bodyPr/>
                    <a:lstStyle/>
                    <a:p>
                      <a:pPr algn="ctr">
                        <a:lnSpc>
                          <a:spcPct val="150000"/>
                        </a:lnSpc>
                        <a:spcAft>
                          <a:spcPts val="0"/>
                        </a:spcAft>
                      </a:pPr>
                      <a:r>
                        <a:rPr lang="tr-TR" sz="1600">
                          <a:latin typeface="Times New Roman"/>
                          <a:ea typeface="Times New Roman"/>
                        </a:rPr>
                        <a:t>1</a:t>
                      </a:r>
                    </a:p>
                  </a:txBody>
                  <a:tcPr marL="68029" marR="68029" marT="0" marB="0"/>
                </a:tc>
                <a:tc>
                  <a:txBody>
                    <a:bodyPr/>
                    <a:lstStyle/>
                    <a:p>
                      <a:pPr>
                        <a:lnSpc>
                          <a:spcPct val="150000"/>
                        </a:lnSpc>
                        <a:spcAft>
                          <a:spcPts val="0"/>
                        </a:spcAft>
                      </a:pPr>
                      <a:r>
                        <a:rPr lang="tr-TR" sz="1600" dirty="0">
                          <a:latin typeface="Times New Roman"/>
                          <a:ea typeface="Times New Roman"/>
                        </a:rPr>
                        <a:t>Ercan ATEŞ</a:t>
                      </a:r>
                    </a:p>
                  </a:txBody>
                  <a:tcPr marL="68029" marR="68029" marT="0" marB="0"/>
                </a:tc>
                <a:tc>
                  <a:txBody>
                    <a:bodyPr/>
                    <a:lstStyle/>
                    <a:p>
                      <a:pPr>
                        <a:lnSpc>
                          <a:spcPct val="150000"/>
                        </a:lnSpc>
                        <a:spcAft>
                          <a:spcPts val="0"/>
                        </a:spcAft>
                      </a:pPr>
                      <a:r>
                        <a:rPr lang="tr-TR" sz="1600" dirty="0">
                          <a:latin typeface="Times New Roman"/>
                          <a:ea typeface="Times New Roman"/>
                        </a:rPr>
                        <a:t>Sındırgı Kaymakamlığı</a:t>
                      </a:r>
                    </a:p>
                  </a:txBody>
                  <a:tcPr marL="68029" marR="68029" marT="0" marB="0"/>
                </a:tc>
                <a:tc>
                  <a:txBody>
                    <a:bodyPr/>
                    <a:lstStyle/>
                    <a:p>
                      <a:pPr>
                        <a:lnSpc>
                          <a:spcPct val="150000"/>
                        </a:lnSpc>
                        <a:spcAft>
                          <a:spcPts val="0"/>
                        </a:spcAft>
                      </a:pPr>
                      <a:r>
                        <a:rPr lang="tr-TR" sz="1600" dirty="0">
                          <a:latin typeface="Times New Roman"/>
                          <a:ea typeface="Times New Roman"/>
                        </a:rPr>
                        <a:t>Kaymakam</a:t>
                      </a:r>
                    </a:p>
                  </a:txBody>
                  <a:tcPr marL="68029" marR="68029" marT="0" marB="0"/>
                </a:tc>
                <a:tc>
                  <a:txBody>
                    <a:bodyPr/>
                    <a:lstStyle/>
                    <a:p>
                      <a:pPr algn="ctr">
                        <a:lnSpc>
                          <a:spcPct val="150000"/>
                        </a:lnSpc>
                        <a:spcAft>
                          <a:spcPts val="0"/>
                        </a:spcAft>
                      </a:pPr>
                      <a:r>
                        <a:rPr lang="tr-TR" sz="1600">
                          <a:latin typeface="Times New Roman"/>
                          <a:ea typeface="Times New Roman"/>
                        </a:rPr>
                        <a:t>Başkan</a:t>
                      </a:r>
                    </a:p>
                  </a:txBody>
                  <a:tcPr marL="68029" marR="68029" marT="0" marB="0"/>
                </a:tc>
              </a:tr>
              <a:tr h="556556">
                <a:tc>
                  <a:txBody>
                    <a:bodyPr/>
                    <a:lstStyle/>
                    <a:p>
                      <a:pPr algn="ctr">
                        <a:lnSpc>
                          <a:spcPct val="150000"/>
                        </a:lnSpc>
                        <a:spcAft>
                          <a:spcPts val="0"/>
                        </a:spcAft>
                      </a:pPr>
                      <a:r>
                        <a:rPr lang="tr-TR" sz="1600">
                          <a:latin typeface="Times New Roman"/>
                          <a:ea typeface="Times New Roman"/>
                        </a:rPr>
                        <a:t>2</a:t>
                      </a:r>
                    </a:p>
                  </a:txBody>
                  <a:tcPr marL="68029" marR="68029" marT="0" marB="0"/>
                </a:tc>
                <a:tc>
                  <a:txBody>
                    <a:bodyPr/>
                    <a:lstStyle/>
                    <a:p>
                      <a:pPr>
                        <a:lnSpc>
                          <a:spcPct val="150000"/>
                        </a:lnSpc>
                        <a:spcAft>
                          <a:spcPts val="0"/>
                        </a:spcAft>
                      </a:pPr>
                      <a:r>
                        <a:rPr lang="tr-TR" sz="1600" dirty="0">
                          <a:latin typeface="Times New Roman"/>
                          <a:ea typeface="Times New Roman"/>
                        </a:rPr>
                        <a:t>İbrahim IŞIK</a:t>
                      </a:r>
                    </a:p>
                  </a:txBody>
                  <a:tcPr marL="68029" marR="68029" marT="0" marB="0"/>
                </a:tc>
                <a:tc>
                  <a:txBody>
                    <a:bodyPr/>
                    <a:lstStyle/>
                    <a:p>
                      <a:pPr>
                        <a:lnSpc>
                          <a:spcPct val="150000"/>
                        </a:lnSpc>
                        <a:spcAft>
                          <a:spcPts val="0"/>
                        </a:spcAft>
                      </a:pPr>
                      <a:r>
                        <a:rPr lang="tr-TR" sz="1600" dirty="0">
                          <a:latin typeface="Times New Roman"/>
                          <a:ea typeface="Times New Roman"/>
                        </a:rPr>
                        <a:t>İlçe Milli Eğitim Müdürlüğü</a:t>
                      </a:r>
                    </a:p>
                  </a:txBody>
                  <a:tcPr marL="68029" marR="68029" marT="0" marB="0"/>
                </a:tc>
                <a:tc>
                  <a:txBody>
                    <a:bodyPr/>
                    <a:lstStyle/>
                    <a:p>
                      <a:pPr>
                        <a:lnSpc>
                          <a:spcPct val="100000"/>
                        </a:lnSpc>
                        <a:spcAft>
                          <a:spcPts val="0"/>
                        </a:spcAft>
                      </a:pPr>
                      <a:r>
                        <a:rPr lang="tr-TR" sz="1600" dirty="0">
                          <a:latin typeface="Times New Roman"/>
                          <a:ea typeface="Times New Roman"/>
                        </a:rPr>
                        <a:t>İlçe Milli Eğitim Müdürü</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834832">
                <a:tc>
                  <a:txBody>
                    <a:bodyPr/>
                    <a:lstStyle/>
                    <a:p>
                      <a:pPr algn="ctr">
                        <a:lnSpc>
                          <a:spcPct val="150000"/>
                        </a:lnSpc>
                        <a:spcAft>
                          <a:spcPts val="0"/>
                        </a:spcAft>
                      </a:pPr>
                      <a:r>
                        <a:rPr lang="tr-TR" sz="1600">
                          <a:latin typeface="Times New Roman"/>
                          <a:ea typeface="Times New Roman"/>
                        </a:rPr>
                        <a:t>3</a:t>
                      </a:r>
                    </a:p>
                  </a:txBody>
                  <a:tcPr marL="68029" marR="68029" marT="0" marB="0"/>
                </a:tc>
                <a:tc>
                  <a:txBody>
                    <a:bodyPr/>
                    <a:lstStyle/>
                    <a:p>
                      <a:pPr>
                        <a:lnSpc>
                          <a:spcPct val="150000"/>
                        </a:lnSpc>
                        <a:spcAft>
                          <a:spcPts val="0"/>
                        </a:spcAft>
                      </a:pPr>
                      <a:r>
                        <a:rPr lang="tr-TR" sz="1600" dirty="0" err="1">
                          <a:latin typeface="Times New Roman"/>
                          <a:ea typeface="Times New Roman"/>
                        </a:rPr>
                        <a:t>Yard</a:t>
                      </a:r>
                      <a:r>
                        <a:rPr lang="tr-TR" sz="1600" dirty="0">
                          <a:latin typeface="Times New Roman"/>
                          <a:ea typeface="Times New Roman"/>
                        </a:rPr>
                        <a:t>.</a:t>
                      </a:r>
                      <a:r>
                        <a:rPr lang="tr-TR" sz="1600" dirty="0" err="1">
                          <a:latin typeface="Times New Roman"/>
                          <a:ea typeface="Times New Roman"/>
                        </a:rPr>
                        <a:t>Doç.Dr</a:t>
                      </a:r>
                      <a:r>
                        <a:rPr lang="tr-TR" sz="1600" dirty="0">
                          <a:latin typeface="Times New Roman"/>
                          <a:ea typeface="Times New Roman"/>
                        </a:rPr>
                        <a:t>.H.İbrahim ÖZMEN</a:t>
                      </a:r>
                    </a:p>
                  </a:txBody>
                  <a:tcPr marL="68029" marR="68029" marT="0" marB="0"/>
                </a:tc>
                <a:tc>
                  <a:txBody>
                    <a:bodyPr/>
                    <a:lstStyle/>
                    <a:p>
                      <a:pPr>
                        <a:lnSpc>
                          <a:spcPct val="150000"/>
                        </a:lnSpc>
                        <a:spcAft>
                          <a:spcPts val="0"/>
                        </a:spcAft>
                      </a:pPr>
                      <a:r>
                        <a:rPr lang="tr-TR" sz="1600" dirty="0">
                          <a:latin typeface="Times New Roman"/>
                          <a:ea typeface="Times New Roman"/>
                        </a:rPr>
                        <a:t>Sındırgı  Meslek Yüksek Okulu</a:t>
                      </a:r>
                    </a:p>
                  </a:txBody>
                  <a:tcPr marL="68029" marR="68029" marT="0" marB="0"/>
                </a:tc>
                <a:tc>
                  <a:txBody>
                    <a:bodyPr/>
                    <a:lstStyle/>
                    <a:p>
                      <a:pPr>
                        <a:lnSpc>
                          <a:spcPct val="100000"/>
                        </a:lnSpc>
                        <a:spcAft>
                          <a:spcPts val="0"/>
                        </a:spcAft>
                      </a:pPr>
                      <a:r>
                        <a:rPr lang="tr-TR" sz="1600" dirty="0">
                          <a:latin typeface="Times New Roman"/>
                          <a:ea typeface="Times New Roman"/>
                        </a:rPr>
                        <a:t>Meslek Yüksek Okulu Müdürü</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556556">
                <a:tc>
                  <a:txBody>
                    <a:bodyPr/>
                    <a:lstStyle/>
                    <a:p>
                      <a:pPr algn="ctr">
                        <a:lnSpc>
                          <a:spcPct val="150000"/>
                        </a:lnSpc>
                        <a:spcAft>
                          <a:spcPts val="0"/>
                        </a:spcAft>
                      </a:pPr>
                      <a:r>
                        <a:rPr lang="tr-TR" sz="1600">
                          <a:latin typeface="Times New Roman"/>
                          <a:ea typeface="Times New Roman"/>
                        </a:rPr>
                        <a:t>4</a:t>
                      </a:r>
                    </a:p>
                  </a:txBody>
                  <a:tcPr marL="68029" marR="68029" marT="0" marB="0"/>
                </a:tc>
                <a:tc>
                  <a:txBody>
                    <a:bodyPr/>
                    <a:lstStyle/>
                    <a:p>
                      <a:pPr>
                        <a:lnSpc>
                          <a:spcPct val="150000"/>
                        </a:lnSpc>
                        <a:spcAft>
                          <a:spcPts val="0"/>
                        </a:spcAft>
                      </a:pPr>
                      <a:r>
                        <a:rPr lang="tr-TR" sz="1600">
                          <a:latin typeface="Times New Roman"/>
                          <a:ea typeface="Times New Roman"/>
                        </a:rPr>
                        <a:t>Bumin AKKAYA</a:t>
                      </a:r>
                    </a:p>
                  </a:txBody>
                  <a:tcPr marL="68029" marR="68029" marT="0" marB="0"/>
                </a:tc>
                <a:tc>
                  <a:txBody>
                    <a:bodyPr/>
                    <a:lstStyle/>
                    <a:p>
                      <a:pPr>
                        <a:lnSpc>
                          <a:spcPct val="150000"/>
                        </a:lnSpc>
                        <a:spcAft>
                          <a:spcPts val="0"/>
                        </a:spcAft>
                      </a:pPr>
                      <a:r>
                        <a:rPr lang="tr-TR" sz="1600" dirty="0">
                          <a:latin typeface="Times New Roman"/>
                          <a:ea typeface="Times New Roman"/>
                        </a:rPr>
                        <a:t>İlçe Milli Eğitim Müdürlüğü</a:t>
                      </a:r>
                    </a:p>
                  </a:txBody>
                  <a:tcPr marL="68029" marR="68029" marT="0" marB="0"/>
                </a:tc>
                <a:tc>
                  <a:txBody>
                    <a:bodyPr/>
                    <a:lstStyle/>
                    <a:p>
                      <a:pPr>
                        <a:lnSpc>
                          <a:spcPct val="100000"/>
                        </a:lnSpc>
                        <a:spcAft>
                          <a:spcPts val="0"/>
                        </a:spcAft>
                      </a:pPr>
                      <a:r>
                        <a:rPr lang="tr-TR" sz="1600" dirty="0">
                          <a:latin typeface="Times New Roman"/>
                          <a:ea typeface="Times New Roman"/>
                        </a:rPr>
                        <a:t>Özel Büro Koordinatörü</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423214">
                <a:tc>
                  <a:txBody>
                    <a:bodyPr/>
                    <a:lstStyle/>
                    <a:p>
                      <a:pPr algn="ctr">
                        <a:lnSpc>
                          <a:spcPct val="150000"/>
                        </a:lnSpc>
                        <a:spcAft>
                          <a:spcPts val="0"/>
                        </a:spcAft>
                      </a:pPr>
                      <a:r>
                        <a:rPr lang="tr-TR" sz="1600">
                          <a:latin typeface="Times New Roman"/>
                          <a:ea typeface="Times New Roman"/>
                        </a:rPr>
                        <a:t>5</a:t>
                      </a:r>
                    </a:p>
                  </a:txBody>
                  <a:tcPr marL="68029" marR="68029" marT="0" marB="0"/>
                </a:tc>
                <a:tc>
                  <a:txBody>
                    <a:bodyPr/>
                    <a:lstStyle/>
                    <a:p>
                      <a:pPr>
                        <a:lnSpc>
                          <a:spcPct val="150000"/>
                        </a:lnSpc>
                        <a:spcAft>
                          <a:spcPts val="0"/>
                        </a:spcAft>
                      </a:pPr>
                      <a:r>
                        <a:rPr lang="tr-TR" sz="1600">
                          <a:latin typeface="Times New Roman"/>
                          <a:ea typeface="Times New Roman"/>
                        </a:rPr>
                        <a:t>Bekir GÜNEŞ</a:t>
                      </a:r>
                    </a:p>
                  </a:txBody>
                  <a:tcPr marL="68029" marR="68029" marT="0" marB="0"/>
                </a:tc>
                <a:tc>
                  <a:txBody>
                    <a:bodyPr/>
                    <a:lstStyle/>
                    <a:p>
                      <a:pPr>
                        <a:lnSpc>
                          <a:spcPct val="150000"/>
                        </a:lnSpc>
                        <a:spcAft>
                          <a:spcPts val="0"/>
                        </a:spcAft>
                      </a:pPr>
                      <a:r>
                        <a:rPr lang="tr-TR" sz="1600" dirty="0">
                          <a:latin typeface="Times New Roman"/>
                          <a:ea typeface="Times New Roman"/>
                        </a:rPr>
                        <a:t>Makbule Efe Anadolu Lisesi</a:t>
                      </a:r>
                    </a:p>
                  </a:txBody>
                  <a:tcPr marL="68029" marR="68029" marT="0" marB="0"/>
                </a:tc>
                <a:tc>
                  <a:txBody>
                    <a:bodyPr/>
                    <a:lstStyle/>
                    <a:p>
                      <a:pPr>
                        <a:lnSpc>
                          <a:spcPct val="100000"/>
                        </a:lnSpc>
                        <a:spcAft>
                          <a:spcPts val="0"/>
                        </a:spcAft>
                      </a:pPr>
                      <a:r>
                        <a:rPr lang="tr-TR" sz="1600" dirty="0">
                          <a:latin typeface="Times New Roman"/>
                          <a:ea typeface="Times New Roman"/>
                        </a:rPr>
                        <a:t>Okul Müdürü</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834832">
                <a:tc>
                  <a:txBody>
                    <a:bodyPr/>
                    <a:lstStyle/>
                    <a:p>
                      <a:pPr algn="ctr">
                        <a:lnSpc>
                          <a:spcPct val="150000"/>
                        </a:lnSpc>
                        <a:spcAft>
                          <a:spcPts val="0"/>
                        </a:spcAft>
                      </a:pPr>
                      <a:r>
                        <a:rPr lang="tr-TR" sz="1600">
                          <a:latin typeface="Times New Roman"/>
                          <a:ea typeface="Times New Roman"/>
                        </a:rPr>
                        <a:t>6</a:t>
                      </a:r>
                    </a:p>
                  </a:txBody>
                  <a:tcPr marL="68029" marR="68029" marT="0" marB="0"/>
                </a:tc>
                <a:tc>
                  <a:txBody>
                    <a:bodyPr/>
                    <a:lstStyle/>
                    <a:p>
                      <a:pPr>
                        <a:lnSpc>
                          <a:spcPct val="150000"/>
                        </a:lnSpc>
                        <a:spcAft>
                          <a:spcPts val="0"/>
                        </a:spcAft>
                      </a:pPr>
                      <a:r>
                        <a:rPr lang="tr-TR" sz="1600">
                          <a:latin typeface="Times New Roman"/>
                          <a:ea typeface="Times New Roman"/>
                        </a:rPr>
                        <a:t>Kıvanç TOPRAKLIKOĞLU</a:t>
                      </a:r>
                    </a:p>
                  </a:txBody>
                  <a:tcPr marL="68029" marR="68029" marT="0" marB="0"/>
                </a:tc>
                <a:tc>
                  <a:txBody>
                    <a:bodyPr/>
                    <a:lstStyle/>
                    <a:p>
                      <a:pPr>
                        <a:lnSpc>
                          <a:spcPct val="150000"/>
                        </a:lnSpc>
                        <a:spcAft>
                          <a:spcPts val="0"/>
                        </a:spcAft>
                      </a:pPr>
                      <a:r>
                        <a:rPr lang="tr-TR" sz="1600" dirty="0">
                          <a:latin typeface="Times New Roman"/>
                          <a:ea typeface="Times New Roman"/>
                        </a:rPr>
                        <a:t>Yağcıbedir Ortaokulu</a:t>
                      </a:r>
                    </a:p>
                  </a:txBody>
                  <a:tcPr marL="68029" marR="68029" marT="0" marB="0"/>
                </a:tc>
                <a:tc>
                  <a:txBody>
                    <a:bodyPr/>
                    <a:lstStyle/>
                    <a:p>
                      <a:pPr>
                        <a:lnSpc>
                          <a:spcPct val="100000"/>
                        </a:lnSpc>
                        <a:spcAft>
                          <a:spcPts val="0"/>
                        </a:spcAft>
                      </a:pPr>
                      <a:r>
                        <a:rPr lang="tr-TR" sz="1600" dirty="0">
                          <a:latin typeface="Times New Roman"/>
                          <a:ea typeface="Times New Roman"/>
                        </a:rPr>
                        <a:t>Bilişim Tek.</a:t>
                      </a:r>
                      <a:r>
                        <a:rPr lang="tr-TR" sz="1600" dirty="0" err="1">
                          <a:latin typeface="Times New Roman"/>
                          <a:ea typeface="Times New Roman"/>
                        </a:rPr>
                        <a:t>Öğr</a:t>
                      </a:r>
                      <a:r>
                        <a:rPr lang="tr-TR" sz="1600" dirty="0">
                          <a:latin typeface="Times New Roman"/>
                          <a:ea typeface="Times New Roman"/>
                        </a:rPr>
                        <a:t>. / Müdür Yrd.</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556556">
                <a:tc>
                  <a:txBody>
                    <a:bodyPr/>
                    <a:lstStyle/>
                    <a:p>
                      <a:pPr algn="ctr">
                        <a:lnSpc>
                          <a:spcPct val="150000"/>
                        </a:lnSpc>
                        <a:spcAft>
                          <a:spcPts val="0"/>
                        </a:spcAft>
                      </a:pPr>
                      <a:r>
                        <a:rPr lang="tr-TR" sz="1600">
                          <a:latin typeface="Times New Roman"/>
                          <a:ea typeface="Times New Roman"/>
                        </a:rPr>
                        <a:t>7</a:t>
                      </a:r>
                    </a:p>
                  </a:txBody>
                  <a:tcPr marL="68029" marR="68029" marT="0" marB="0"/>
                </a:tc>
                <a:tc>
                  <a:txBody>
                    <a:bodyPr/>
                    <a:lstStyle/>
                    <a:p>
                      <a:pPr>
                        <a:lnSpc>
                          <a:spcPct val="150000"/>
                        </a:lnSpc>
                        <a:spcAft>
                          <a:spcPts val="0"/>
                        </a:spcAft>
                      </a:pPr>
                      <a:r>
                        <a:rPr lang="tr-TR" sz="1600">
                          <a:latin typeface="Times New Roman"/>
                          <a:ea typeface="Times New Roman"/>
                        </a:rPr>
                        <a:t>İrem BİLGİLİ</a:t>
                      </a:r>
                    </a:p>
                  </a:txBody>
                  <a:tcPr marL="68029" marR="68029" marT="0" marB="0"/>
                </a:tc>
                <a:tc>
                  <a:txBody>
                    <a:bodyPr/>
                    <a:lstStyle/>
                    <a:p>
                      <a:pPr>
                        <a:lnSpc>
                          <a:spcPct val="150000"/>
                        </a:lnSpc>
                        <a:spcAft>
                          <a:spcPts val="0"/>
                        </a:spcAft>
                      </a:pPr>
                      <a:r>
                        <a:rPr lang="tr-TR" sz="1600">
                          <a:latin typeface="Times New Roman"/>
                          <a:ea typeface="Times New Roman"/>
                        </a:rPr>
                        <a:t>İ.Ethem Akıncı Ortaokulu</a:t>
                      </a:r>
                    </a:p>
                  </a:txBody>
                  <a:tcPr marL="68029" marR="68029" marT="0" marB="0"/>
                </a:tc>
                <a:tc>
                  <a:txBody>
                    <a:bodyPr/>
                    <a:lstStyle/>
                    <a:p>
                      <a:pPr>
                        <a:lnSpc>
                          <a:spcPct val="100000"/>
                        </a:lnSpc>
                        <a:spcAft>
                          <a:spcPts val="0"/>
                        </a:spcAft>
                      </a:pPr>
                      <a:r>
                        <a:rPr lang="tr-TR" sz="1600" dirty="0">
                          <a:latin typeface="Times New Roman"/>
                          <a:ea typeface="Times New Roman"/>
                        </a:rPr>
                        <a:t>Rehber Öğretmen</a:t>
                      </a:r>
                    </a:p>
                  </a:txBody>
                  <a:tcPr marL="68029" marR="68029" marT="0" marB="0"/>
                </a:tc>
                <a:tc>
                  <a:txBody>
                    <a:bodyPr/>
                    <a:lstStyle/>
                    <a:p>
                      <a:pPr algn="ctr">
                        <a:lnSpc>
                          <a:spcPct val="150000"/>
                        </a:lnSpc>
                        <a:spcAft>
                          <a:spcPts val="0"/>
                        </a:spcAft>
                      </a:pPr>
                      <a:r>
                        <a:rPr lang="tr-TR" sz="1600">
                          <a:latin typeface="Times New Roman"/>
                          <a:ea typeface="Times New Roman"/>
                        </a:rPr>
                        <a:t>Üye</a:t>
                      </a:r>
                    </a:p>
                  </a:txBody>
                  <a:tcPr marL="68029" marR="68029" marT="0" marB="0"/>
                </a:tc>
              </a:tr>
              <a:tr h="629044">
                <a:tc>
                  <a:txBody>
                    <a:bodyPr/>
                    <a:lstStyle/>
                    <a:p>
                      <a:pPr algn="ctr">
                        <a:lnSpc>
                          <a:spcPct val="150000"/>
                        </a:lnSpc>
                        <a:spcAft>
                          <a:spcPts val="0"/>
                        </a:spcAft>
                      </a:pPr>
                      <a:r>
                        <a:rPr lang="tr-TR" sz="1600">
                          <a:latin typeface="Times New Roman"/>
                          <a:ea typeface="Times New Roman"/>
                        </a:rPr>
                        <a:t>8</a:t>
                      </a:r>
                    </a:p>
                  </a:txBody>
                  <a:tcPr marL="68029" marR="68029" marT="0" marB="0"/>
                </a:tc>
                <a:tc>
                  <a:txBody>
                    <a:bodyPr/>
                    <a:lstStyle/>
                    <a:p>
                      <a:pPr>
                        <a:lnSpc>
                          <a:spcPct val="150000"/>
                        </a:lnSpc>
                        <a:spcAft>
                          <a:spcPts val="0"/>
                        </a:spcAft>
                      </a:pPr>
                      <a:r>
                        <a:rPr lang="tr-TR" sz="1600">
                          <a:latin typeface="Times New Roman"/>
                          <a:ea typeface="Times New Roman"/>
                        </a:rPr>
                        <a:t>Muhammed GÜNGÖR</a:t>
                      </a:r>
                    </a:p>
                  </a:txBody>
                  <a:tcPr marL="68029" marR="68029" marT="0" marB="0"/>
                </a:tc>
                <a:tc>
                  <a:txBody>
                    <a:bodyPr/>
                    <a:lstStyle/>
                    <a:p>
                      <a:pPr>
                        <a:lnSpc>
                          <a:spcPct val="150000"/>
                        </a:lnSpc>
                        <a:spcAft>
                          <a:spcPts val="0"/>
                        </a:spcAft>
                      </a:pPr>
                      <a:r>
                        <a:rPr lang="tr-TR" sz="1600" dirty="0">
                          <a:latin typeface="Times New Roman"/>
                          <a:ea typeface="Times New Roman"/>
                        </a:rPr>
                        <a:t>Halk Eğitim Merkezi</a:t>
                      </a:r>
                    </a:p>
                  </a:txBody>
                  <a:tcPr marL="68029" marR="68029" marT="0" marB="0"/>
                </a:tc>
                <a:tc>
                  <a:txBody>
                    <a:bodyPr/>
                    <a:lstStyle/>
                    <a:p>
                      <a:pPr>
                        <a:lnSpc>
                          <a:spcPct val="100000"/>
                        </a:lnSpc>
                        <a:spcAft>
                          <a:spcPts val="0"/>
                        </a:spcAft>
                      </a:pPr>
                      <a:r>
                        <a:rPr lang="tr-TR" sz="1600" dirty="0">
                          <a:latin typeface="Times New Roman"/>
                          <a:ea typeface="Times New Roman"/>
                        </a:rPr>
                        <a:t>Sınıf Öğretmeni</a:t>
                      </a:r>
                    </a:p>
                  </a:txBody>
                  <a:tcPr marL="68029" marR="68029" marT="0" marB="0"/>
                </a:tc>
                <a:tc>
                  <a:txBody>
                    <a:bodyPr/>
                    <a:lstStyle/>
                    <a:p>
                      <a:pPr algn="ctr">
                        <a:lnSpc>
                          <a:spcPct val="150000"/>
                        </a:lnSpc>
                        <a:spcAft>
                          <a:spcPts val="0"/>
                        </a:spcAft>
                      </a:pPr>
                      <a:r>
                        <a:rPr lang="tr-TR" sz="1600" dirty="0">
                          <a:latin typeface="Times New Roman"/>
                          <a:ea typeface="Times New Roman"/>
                        </a:rPr>
                        <a:t>Üye</a:t>
                      </a:r>
                    </a:p>
                  </a:txBody>
                  <a:tcPr marL="68029" marR="68029"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 TEKNİK KURALLAR: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a) Eserler, daha önce herhangi bir yerde yayımlanmamış olacak,</a:t>
            </a:r>
          </a:p>
          <a:p>
            <a:r>
              <a:rPr lang="tr-TR" dirty="0" smtClean="0"/>
              <a:t>b)Metinler A-4 boyutunda kâğıtlara, bilgisayarda Word dosyası sayfasıyla, 12 punto yazı ile 3 sayfayı geçmeyecek şekilde yazılacak,</a:t>
            </a:r>
          </a:p>
          <a:p>
            <a:r>
              <a:rPr lang="tr-TR" dirty="0" smtClean="0"/>
              <a:t>c) Metnin sonunda isim yerine “tarih” ve “rumuz” yazılacak, ayrıca metinle birlikte üzerinde aynı rumuz yazılı kapalı bir zarf eklenecektir. Zarfın içinde metin sahibinin adı, soyadı, görev yeri, adresi ve telefon numarası yazılı bir kağıt bulunacaktır.</a:t>
            </a:r>
          </a:p>
          <a:p>
            <a:r>
              <a:rPr lang="tr-TR" dirty="0" smtClean="0"/>
              <a:t>d) Yarışma metinlerinin A-4 çıktısı ile birlikte birer nüsha CD kopyaları çıkarılacaktır.</a:t>
            </a:r>
          </a:p>
          <a:p>
            <a:r>
              <a:rPr lang="tr-TR" dirty="0" smtClean="0"/>
              <a:t>e) Yarışma metni, CD ve içinde kimlik bilgileri bulunan kapalı zarf büyük bir zarfın içine konarak üzerine isim yazmadan rumuzla 03/06/2016 tarihi mesai saati bitimine kadar İlçe Milli Eğitim Müdürlüklerine teslim edilecektir.</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4- DİĞER HUSUSLAR:</a:t>
            </a:r>
            <a:endParaRPr lang="tr-TR" dirty="0"/>
          </a:p>
        </p:txBody>
      </p:sp>
      <p:sp>
        <p:nvSpPr>
          <p:cNvPr id="3" name="2 İçerik Yer Tutucusu"/>
          <p:cNvSpPr>
            <a:spLocks noGrp="1"/>
          </p:cNvSpPr>
          <p:nvPr>
            <p:ph idx="1"/>
          </p:nvPr>
        </p:nvSpPr>
        <p:spPr/>
        <p:txBody>
          <a:bodyPr>
            <a:normAutofit lnSpcReduction="10000"/>
          </a:bodyPr>
          <a:lstStyle/>
          <a:p>
            <a:r>
              <a:rPr lang="tr-TR" dirty="0" smtClean="0"/>
              <a:t>a) Bir kişi birden fazla eserle yarışmaya katılabilecektir.(Ayrı ayrı rumuzlarla)</a:t>
            </a:r>
          </a:p>
          <a:p>
            <a:r>
              <a:rPr lang="tr-TR" dirty="0" smtClean="0"/>
              <a:t>b) Projeye katılan tüm eserler, herhangi bir telif ücreti ödenmeksizin yazarının ismi ile yayınlanabilecektir.</a:t>
            </a:r>
          </a:p>
          <a:p>
            <a:r>
              <a:rPr lang="tr-TR" dirty="0" smtClean="0"/>
              <a:t>c) </a:t>
            </a:r>
            <a:r>
              <a:rPr lang="tr-TR" dirty="0" smtClean="0"/>
              <a:t>Ödüller, </a:t>
            </a:r>
            <a:r>
              <a:rPr lang="tr-TR" dirty="0" smtClean="0"/>
              <a:t>Kaymakamlığımızca belirlenecek bir tarihte yapılacak törende sahiplerine verilecektir.</a:t>
            </a:r>
          </a:p>
          <a:p>
            <a:r>
              <a:rPr lang="tr-TR" dirty="0" smtClean="0"/>
              <a:t>d) </a:t>
            </a:r>
            <a:r>
              <a:rPr lang="tr-TR" dirty="0" smtClean="0"/>
              <a:t>Değerlendirme, </a:t>
            </a:r>
            <a:r>
              <a:rPr lang="tr-TR" dirty="0" smtClean="0"/>
              <a:t>proje yürütme ve danışma kurulları tarafından yapılacaktır.</a:t>
            </a:r>
          </a:p>
          <a:p>
            <a:r>
              <a:rPr lang="tr-TR" dirty="0" smtClean="0"/>
              <a:t>e) Değerlendirmede, yazım kuralları, dil ve anlatımı, muhtevası, pedagojik yönü gibi özellikleri dikkate alınacaktır.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6000" b="-16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57232"/>
            <a:ext cx="8229600" cy="100013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5- YARIŞMA ÖDÜLLERİ:</a:t>
            </a:r>
            <a:r>
              <a:rPr lang="tr-TR" dirty="0" smtClean="0"/>
              <a:t/>
            </a:r>
            <a:br>
              <a:rPr lang="tr-TR" dirty="0" smtClean="0"/>
            </a:br>
            <a:r>
              <a:rPr lang="tr-TR" b="1" dirty="0" smtClean="0"/>
              <a:t> </a:t>
            </a:r>
            <a:endParaRPr lang="tr-TR" dirty="0"/>
          </a:p>
        </p:txBody>
      </p:sp>
      <p:sp>
        <p:nvSpPr>
          <p:cNvPr id="3" name="2 İçerik Yer Tutucusu"/>
          <p:cNvSpPr>
            <a:spLocks noGrp="1"/>
          </p:cNvSpPr>
          <p:nvPr>
            <p:ph idx="1"/>
          </p:nvPr>
        </p:nvSpPr>
        <p:spPr/>
        <p:txBody>
          <a:bodyPr/>
          <a:lstStyle/>
          <a:p>
            <a:r>
              <a:rPr lang="tr-TR" dirty="0" smtClean="0"/>
              <a:t>Birincilik Ödülü		- Tam altın</a:t>
            </a:r>
          </a:p>
          <a:p>
            <a:r>
              <a:rPr lang="tr-TR" dirty="0" smtClean="0"/>
              <a:t>İkincilik Ödülü		- Yarım altın</a:t>
            </a:r>
          </a:p>
          <a:p>
            <a:r>
              <a:rPr lang="tr-TR" dirty="0" smtClean="0"/>
              <a:t>Üçüncülük Ödülü	- Çeyrek altın</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1071570"/>
          </a:xfrm>
        </p:spPr>
        <p:txBody>
          <a:bodyPr/>
          <a:lstStyle/>
          <a:p>
            <a:pPr algn="ctr"/>
            <a:r>
              <a:rPr lang="tr-TR" dirty="0" smtClean="0"/>
              <a:t>SON SÖZ</a:t>
            </a:r>
            <a:endParaRPr lang="tr-TR" dirty="0"/>
          </a:p>
        </p:txBody>
      </p:sp>
      <p:sp>
        <p:nvSpPr>
          <p:cNvPr id="3" name="2 İçerik Yer Tutucusu"/>
          <p:cNvSpPr>
            <a:spLocks noGrp="1"/>
          </p:cNvSpPr>
          <p:nvPr>
            <p:ph idx="1"/>
          </p:nvPr>
        </p:nvSpPr>
        <p:spPr>
          <a:xfrm>
            <a:off x="285720" y="2786058"/>
            <a:ext cx="8572560" cy="3538542"/>
          </a:xfrm>
        </p:spPr>
        <p:txBody>
          <a:bodyPr/>
          <a:lstStyle/>
          <a:p>
            <a:endParaRPr lang="tr-TR" b="1" i="1" dirty="0" smtClean="0"/>
          </a:p>
          <a:p>
            <a:endParaRPr lang="tr-TR" b="1" i="1" dirty="0" smtClean="0"/>
          </a:p>
          <a:p>
            <a:r>
              <a:rPr lang="tr-TR" sz="3200" b="1" i="1" dirty="0" smtClean="0">
                <a:latin typeface="Monotype Corsiva" pitchFamily="66" charset="0"/>
              </a:rPr>
              <a:t>“Anılar yaşamın örtüsüdür, ipek kumaştan giyilmelidir.</a:t>
            </a:r>
            <a:r>
              <a:rPr lang="tr-TR" sz="3200" b="1" i="1" dirty="0" smtClean="0"/>
              <a:t>”</a:t>
            </a:r>
            <a:endParaRPr lang="tr-TR" sz="3200" dirty="0" smtClean="0"/>
          </a:p>
          <a:p>
            <a:pPr algn="r">
              <a:buNone/>
            </a:pPr>
            <a:r>
              <a:rPr lang="tr-TR" b="1" dirty="0" smtClean="0"/>
              <a:t>	</a:t>
            </a:r>
            <a:r>
              <a:rPr lang="tr-TR" b="1" i="1" dirty="0" smtClean="0"/>
              <a:t>Ercan ATEŞ</a:t>
            </a:r>
            <a:endParaRPr lang="tr-TR" dirty="0" smtClean="0"/>
          </a:p>
          <a:p>
            <a:pPr algn="r">
              <a:buNone/>
            </a:pPr>
            <a:r>
              <a:rPr lang="tr-TR" b="1" i="1" dirty="0" smtClean="0"/>
              <a:t>	Kaymakam</a:t>
            </a:r>
            <a:endParaRPr lang="tr-TR" dirty="0" smtClean="0"/>
          </a:p>
        </p:txBody>
      </p:sp>
      <p:pic>
        <p:nvPicPr>
          <p:cNvPr id="10243" name="Picture 3" descr="C:\Users\win\Desktop\memur-sen-toplu-sozlesme-yasasinda-son-soz-3038247_3555_o.jpg"/>
          <p:cNvPicPr>
            <a:picLocks noChangeAspect="1" noChangeArrowheads="1"/>
          </p:cNvPicPr>
          <p:nvPr/>
        </p:nvPicPr>
        <p:blipFill>
          <a:blip r:embed="rId2"/>
          <a:srcRect/>
          <a:stretch>
            <a:fillRect/>
          </a:stretch>
        </p:blipFill>
        <p:spPr bwMode="auto">
          <a:xfrm>
            <a:off x="2357422" y="1643050"/>
            <a:ext cx="4214842"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1" y="0"/>
          <a:ext cx="9144000" cy="6941153"/>
        </p:xfrm>
        <a:graphic>
          <a:graphicData uri="http://schemas.openxmlformats.org/drawingml/2006/table">
            <a:tbl>
              <a:tblPr firstRow="1" bandRow="1">
                <a:tableStyleId>{5C22544A-7EE6-4342-B048-85BDC9FD1C3A}</a:tableStyleId>
              </a:tblPr>
              <a:tblGrid>
                <a:gridCol w="581028"/>
                <a:gridCol w="1834923"/>
                <a:gridCol w="2868589"/>
                <a:gridCol w="1761513"/>
                <a:gridCol w="2097947"/>
              </a:tblGrid>
              <a:tr h="482456">
                <a:tc gridSpan="5">
                  <a:txBody>
                    <a:bodyPr/>
                    <a:lstStyle/>
                    <a:p>
                      <a:pPr algn="ctr">
                        <a:lnSpc>
                          <a:spcPct val="150000"/>
                        </a:lnSpc>
                        <a:spcAft>
                          <a:spcPts val="0"/>
                        </a:spcAft>
                      </a:pPr>
                      <a:r>
                        <a:rPr lang="tr-TR" sz="1800" b="1" dirty="0" smtClean="0">
                          <a:latin typeface="Times New Roman"/>
                          <a:ea typeface="Times New Roman"/>
                        </a:rPr>
                        <a:t>İLÇE YÜRÜTME KURULU</a:t>
                      </a:r>
                      <a:endParaRPr lang="tr-TR" sz="1800" dirty="0">
                        <a:latin typeface="Times New Roman"/>
                        <a:ea typeface="Times New Roman"/>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482456">
                <a:tc>
                  <a:txBody>
                    <a:bodyPr/>
                    <a:lstStyle/>
                    <a:p>
                      <a:pPr algn="ctr">
                        <a:lnSpc>
                          <a:spcPct val="150000"/>
                        </a:lnSpc>
                        <a:spcAft>
                          <a:spcPts val="0"/>
                        </a:spcAft>
                      </a:pPr>
                      <a:r>
                        <a:rPr lang="tr-TR" sz="1400" b="1" dirty="0">
                          <a:latin typeface="Times New Roman"/>
                          <a:ea typeface="Times New Roman"/>
                        </a:rPr>
                        <a:t>S.NO</a:t>
                      </a:r>
                      <a:endParaRPr lang="tr-TR" sz="1400" dirty="0">
                        <a:latin typeface="Times New Roman"/>
                        <a:ea typeface="Times New Roman"/>
                      </a:endParaRPr>
                    </a:p>
                  </a:txBody>
                  <a:tcPr marL="62791" marR="62791" marT="0" marB="0"/>
                </a:tc>
                <a:tc>
                  <a:txBody>
                    <a:bodyPr/>
                    <a:lstStyle/>
                    <a:p>
                      <a:pPr algn="ctr">
                        <a:lnSpc>
                          <a:spcPct val="150000"/>
                        </a:lnSpc>
                        <a:spcAft>
                          <a:spcPts val="0"/>
                        </a:spcAft>
                      </a:pPr>
                      <a:r>
                        <a:rPr lang="tr-TR" sz="1400" b="1" dirty="0">
                          <a:latin typeface="Times New Roman"/>
                          <a:ea typeface="Times New Roman"/>
                        </a:rPr>
                        <a:t>ADI SOYADI</a:t>
                      </a:r>
                      <a:endParaRPr lang="tr-TR" sz="1400" dirty="0">
                        <a:latin typeface="Times New Roman"/>
                        <a:ea typeface="Times New Roman"/>
                      </a:endParaRPr>
                    </a:p>
                  </a:txBody>
                  <a:tcPr marL="62791" marR="62791" marT="0" marB="0"/>
                </a:tc>
                <a:tc>
                  <a:txBody>
                    <a:bodyPr/>
                    <a:lstStyle/>
                    <a:p>
                      <a:pPr algn="ctr">
                        <a:lnSpc>
                          <a:spcPct val="150000"/>
                        </a:lnSpc>
                        <a:spcAft>
                          <a:spcPts val="0"/>
                        </a:spcAft>
                      </a:pPr>
                      <a:r>
                        <a:rPr lang="tr-TR" sz="1400" b="1" dirty="0">
                          <a:latin typeface="Times New Roman"/>
                          <a:ea typeface="Times New Roman"/>
                        </a:rPr>
                        <a:t>GÖREV YERİ</a:t>
                      </a:r>
                      <a:endParaRPr lang="tr-TR" sz="1400" dirty="0">
                        <a:latin typeface="Times New Roman"/>
                        <a:ea typeface="Times New Roman"/>
                      </a:endParaRPr>
                    </a:p>
                  </a:txBody>
                  <a:tcPr marL="62791" marR="62791" marT="0" marB="0"/>
                </a:tc>
                <a:tc>
                  <a:txBody>
                    <a:bodyPr/>
                    <a:lstStyle/>
                    <a:p>
                      <a:pPr algn="ctr">
                        <a:lnSpc>
                          <a:spcPct val="150000"/>
                        </a:lnSpc>
                        <a:spcAft>
                          <a:spcPts val="0"/>
                        </a:spcAft>
                      </a:pPr>
                      <a:r>
                        <a:rPr lang="tr-TR" sz="1400" b="1" dirty="0">
                          <a:latin typeface="Times New Roman"/>
                          <a:ea typeface="Times New Roman"/>
                        </a:rPr>
                        <a:t>ÜNVANI</a:t>
                      </a:r>
                      <a:endParaRPr lang="tr-TR" sz="1400" dirty="0">
                        <a:latin typeface="Times New Roman"/>
                        <a:ea typeface="Times New Roman"/>
                      </a:endParaRPr>
                    </a:p>
                  </a:txBody>
                  <a:tcPr marL="62791" marR="62791" marT="0" marB="0"/>
                </a:tc>
                <a:tc>
                  <a:txBody>
                    <a:bodyPr/>
                    <a:lstStyle/>
                    <a:p>
                      <a:pPr algn="ctr">
                        <a:lnSpc>
                          <a:spcPct val="150000"/>
                        </a:lnSpc>
                        <a:spcAft>
                          <a:spcPts val="0"/>
                        </a:spcAft>
                      </a:pPr>
                      <a:r>
                        <a:rPr lang="tr-TR" sz="1400" b="1" dirty="0">
                          <a:latin typeface="Times New Roman"/>
                          <a:ea typeface="Times New Roman"/>
                        </a:rPr>
                        <a:t>GÖREVİ</a:t>
                      </a:r>
                      <a:endParaRPr lang="tr-TR" sz="1400" dirty="0">
                        <a:latin typeface="Times New Roman"/>
                        <a:ea typeface="Times New Roman"/>
                      </a:endParaRPr>
                    </a:p>
                  </a:txBody>
                  <a:tcPr marL="62791" marR="62791" marT="0" marB="0"/>
                </a:tc>
              </a:tr>
              <a:tr h="482456">
                <a:tc>
                  <a:txBody>
                    <a:bodyPr/>
                    <a:lstStyle/>
                    <a:p>
                      <a:pPr algn="ctr">
                        <a:lnSpc>
                          <a:spcPct val="150000"/>
                        </a:lnSpc>
                        <a:spcAft>
                          <a:spcPts val="0"/>
                        </a:spcAft>
                      </a:pPr>
                      <a:r>
                        <a:rPr lang="tr-TR" sz="1400" dirty="0">
                          <a:latin typeface="Times New Roman"/>
                          <a:ea typeface="Times New Roman"/>
                        </a:rPr>
                        <a:t>1</a:t>
                      </a:r>
                    </a:p>
                  </a:txBody>
                  <a:tcPr marL="62791" marR="62791" marT="0" marB="0"/>
                </a:tc>
                <a:tc>
                  <a:txBody>
                    <a:bodyPr/>
                    <a:lstStyle/>
                    <a:p>
                      <a:pPr>
                        <a:lnSpc>
                          <a:spcPct val="150000"/>
                        </a:lnSpc>
                        <a:spcAft>
                          <a:spcPts val="0"/>
                        </a:spcAft>
                      </a:pPr>
                      <a:r>
                        <a:rPr lang="tr-TR" sz="1400" dirty="0">
                          <a:latin typeface="Times New Roman"/>
                          <a:ea typeface="Times New Roman"/>
                        </a:rPr>
                        <a:t>Hasan TEMEL</a:t>
                      </a:r>
                    </a:p>
                  </a:txBody>
                  <a:tcPr marL="62791" marR="62791" marT="0" marB="0"/>
                </a:tc>
                <a:tc>
                  <a:txBody>
                    <a:bodyPr/>
                    <a:lstStyle/>
                    <a:p>
                      <a:pPr>
                        <a:lnSpc>
                          <a:spcPct val="150000"/>
                        </a:lnSpc>
                        <a:spcAft>
                          <a:spcPts val="0"/>
                        </a:spcAft>
                      </a:pPr>
                      <a:r>
                        <a:rPr lang="tr-TR" sz="1400" dirty="0">
                          <a:latin typeface="Times New Roman"/>
                          <a:ea typeface="Times New Roman"/>
                        </a:rPr>
                        <a:t>Yağcıbedir Ortaokulu</a:t>
                      </a:r>
                    </a:p>
                  </a:txBody>
                  <a:tcPr marL="62791" marR="62791" marT="0" marB="0"/>
                </a:tc>
                <a:tc>
                  <a:txBody>
                    <a:bodyPr/>
                    <a:lstStyle/>
                    <a:p>
                      <a:pPr>
                        <a:lnSpc>
                          <a:spcPct val="150000"/>
                        </a:lnSpc>
                        <a:spcAft>
                          <a:spcPts val="0"/>
                        </a:spcAft>
                      </a:pPr>
                      <a:r>
                        <a:rPr lang="tr-TR" sz="1400">
                          <a:latin typeface="Times New Roman"/>
                          <a:ea typeface="Times New Roman"/>
                        </a:rPr>
                        <a:t>Okul Müdürü</a:t>
                      </a:r>
                    </a:p>
                  </a:txBody>
                  <a:tcPr marL="62791" marR="62791" marT="0" marB="0"/>
                </a:tc>
                <a:tc>
                  <a:txBody>
                    <a:bodyPr/>
                    <a:lstStyle/>
                    <a:p>
                      <a:pPr algn="ctr">
                        <a:lnSpc>
                          <a:spcPct val="150000"/>
                        </a:lnSpc>
                        <a:spcAft>
                          <a:spcPts val="0"/>
                        </a:spcAft>
                      </a:pPr>
                      <a:r>
                        <a:rPr lang="tr-TR" sz="1400" dirty="0">
                          <a:latin typeface="Times New Roman"/>
                          <a:ea typeface="Times New Roman"/>
                        </a:rPr>
                        <a:t>Başkan</a:t>
                      </a:r>
                    </a:p>
                  </a:txBody>
                  <a:tcPr marL="62791" marR="62791" marT="0" marB="0"/>
                </a:tc>
              </a:tr>
              <a:tr h="627543">
                <a:tc>
                  <a:txBody>
                    <a:bodyPr/>
                    <a:lstStyle/>
                    <a:p>
                      <a:pPr algn="ctr">
                        <a:lnSpc>
                          <a:spcPct val="150000"/>
                        </a:lnSpc>
                        <a:spcAft>
                          <a:spcPts val="0"/>
                        </a:spcAft>
                      </a:pPr>
                      <a:r>
                        <a:rPr lang="tr-TR" sz="1400" dirty="0">
                          <a:latin typeface="Times New Roman"/>
                          <a:ea typeface="Times New Roman"/>
                        </a:rPr>
                        <a:t>2</a:t>
                      </a:r>
                    </a:p>
                  </a:txBody>
                  <a:tcPr marL="62791" marR="62791" marT="0" marB="0"/>
                </a:tc>
                <a:tc>
                  <a:txBody>
                    <a:bodyPr/>
                    <a:lstStyle/>
                    <a:p>
                      <a:pPr>
                        <a:lnSpc>
                          <a:spcPct val="150000"/>
                        </a:lnSpc>
                        <a:spcAft>
                          <a:spcPts val="0"/>
                        </a:spcAft>
                      </a:pPr>
                      <a:r>
                        <a:rPr lang="tr-TR" sz="1400" dirty="0">
                          <a:latin typeface="Times New Roman"/>
                          <a:ea typeface="Times New Roman"/>
                        </a:rPr>
                        <a:t>Esat SAÇKESEN</a:t>
                      </a:r>
                    </a:p>
                  </a:txBody>
                  <a:tcPr marL="62791" marR="62791" marT="0" marB="0"/>
                </a:tc>
                <a:tc>
                  <a:txBody>
                    <a:bodyPr/>
                    <a:lstStyle/>
                    <a:p>
                      <a:pPr>
                        <a:lnSpc>
                          <a:spcPct val="150000"/>
                        </a:lnSpc>
                        <a:spcAft>
                          <a:spcPts val="0"/>
                        </a:spcAft>
                      </a:pPr>
                      <a:r>
                        <a:rPr lang="tr-TR" sz="1400" dirty="0">
                          <a:latin typeface="Times New Roman"/>
                          <a:ea typeface="Times New Roman"/>
                        </a:rPr>
                        <a:t>Sındırgı Meslek Yüksek Okulu</a:t>
                      </a:r>
                    </a:p>
                  </a:txBody>
                  <a:tcPr marL="62791" marR="62791" marT="0" marB="0"/>
                </a:tc>
                <a:tc>
                  <a:txBody>
                    <a:bodyPr/>
                    <a:lstStyle/>
                    <a:p>
                      <a:pPr>
                        <a:lnSpc>
                          <a:spcPct val="150000"/>
                        </a:lnSpc>
                        <a:spcAft>
                          <a:spcPts val="0"/>
                        </a:spcAft>
                      </a:pPr>
                      <a:r>
                        <a:rPr lang="tr-TR" sz="1400" dirty="0">
                          <a:latin typeface="Times New Roman"/>
                          <a:ea typeface="Times New Roman"/>
                        </a:rPr>
                        <a:t>Meslek Yüksek Okulu </a:t>
                      </a:r>
                      <a:r>
                        <a:rPr lang="tr-TR" sz="1400" dirty="0" err="1">
                          <a:latin typeface="Times New Roman"/>
                          <a:ea typeface="Times New Roman"/>
                        </a:rPr>
                        <a:t>Müd</a:t>
                      </a:r>
                      <a:r>
                        <a:rPr lang="tr-TR" sz="1400" dirty="0">
                          <a:latin typeface="Times New Roman"/>
                          <a:ea typeface="Times New Roman"/>
                        </a:rPr>
                        <a:t>.</a:t>
                      </a:r>
                      <a:r>
                        <a:rPr lang="tr-TR" sz="1400" dirty="0" err="1">
                          <a:latin typeface="Times New Roman"/>
                          <a:ea typeface="Times New Roman"/>
                        </a:rPr>
                        <a:t>Yard</a:t>
                      </a:r>
                      <a:r>
                        <a:rPr lang="tr-TR" sz="1400" dirty="0">
                          <a:latin typeface="Times New Roman"/>
                          <a:ea typeface="Times New Roman"/>
                        </a:rPr>
                        <a:t>.</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482456">
                <a:tc>
                  <a:txBody>
                    <a:bodyPr/>
                    <a:lstStyle/>
                    <a:p>
                      <a:pPr algn="ctr">
                        <a:lnSpc>
                          <a:spcPct val="150000"/>
                        </a:lnSpc>
                        <a:spcAft>
                          <a:spcPts val="0"/>
                        </a:spcAft>
                      </a:pPr>
                      <a:r>
                        <a:rPr lang="tr-TR" sz="1400" dirty="0">
                          <a:latin typeface="Times New Roman"/>
                          <a:ea typeface="Times New Roman"/>
                        </a:rPr>
                        <a:t>3</a:t>
                      </a:r>
                    </a:p>
                  </a:txBody>
                  <a:tcPr marL="62791" marR="62791" marT="0" marB="0"/>
                </a:tc>
                <a:tc>
                  <a:txBody>
                    <a:bodyPr/>
                    <a:lstStyle/>
                    <a:p>
                      <a:pPr>
                        <a:lnSpc>
                          <a:spcPct val="150000"/>
                        </a:lnSpc>
                        <a:spcAft>
                          <a:spcPts val="0"/>
                        </a:spcAft>
                      </a:pPr>
                      <a:r>
                        <a:rPr lang="tr-TR" sz="1400" dirty="0">
                          <a:latin typeface="Times New Roman"/>
                          <a:ea typeface="Times New Roman"/>
                        </a:rPr>
                        <a:t>Hüseyin KAYAALP</a:t>
                      </a:r>
                    </a:p>
                  </a:txBody>
                  <a:tcPr marL="62791" marR="62791" marT="0" marB="0"/>
                </a:tc>
                <a:tc>
                  <a:txBody>
                    <a:bodyPr/>
                    <a:lstStyle/>
                    <a:p>
                      <a:pPr>
                        <a:lnSpc>
                          <a:spcPct val="150000"/>
                        </a:lnSpc>
                        <a:spcAft>
                          <a:spcPts val="0"/>
                        </a:spcAft>
                      </a:pPr>
                      <a:r>
                        <a:rPr lang="tr-TR" sz="1400" dirty="0">
                          <a:latin typeface="Times New Roman"/>
                          <a:ea typeface="Times New Roman"/>
                        </a:rPr>
                        <a:t>İbrahim Ethem Akıncı Ortaokulu</a:t>
                      </a:r>
                    </a:p>
                  </a:txBody>
                  <a:tcPr marL="62791" marR="62791" marT="0" marB="0"/>
                </a:tc>
                <a:tc>
                  <a:txBody>
                    <a:bodyPr/>
                    <a:lstStyle/>
                    <a:p>
                      <a:pPr>
                        <a:lnSpc>
                          <a:spcPct val="150000"/>
                        </a:lnSpc>
                        <a:spcAft>
                          <a:spcPts val="0"/>
                        </a:spcAft>
                      </a:pPr>
                      <a:r>
                        <a:rPr lang="tr-TR" sz="1400" dirty="0">
                          <a:latin typeface="Times New Roman"/>
                          <a:ea typeface="Times New Roman"/>
                        </a:rPr>
                        <a:t>Okul Müdürü</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627543">
                <a:tc>
                  <a:txBody>
                    <a:bodyPr/>
                    <a:lstStyle/>
                    <a:p>
                      <a:pPr algn="ctr">
                        <a:lnSpc>
                          <a:spcPct val="150000"/>
                        </a:lnSpc>
                        <a:spcAft>
                          <a:spcPts val="0"/>
                        </a:spcAft>
                      </a:pPr>
                      <a:r>
                        <a:rPr lang="tr-TR" sz="1400" dirty="0">
                          <a:latin typeface="Times New Roman"/>
                          <a:ea typeface="Times New Roman"/>
                        </a:rPr>
                        <a:t>4</a:t>
                      </a:r>
                    </a:p>
                  </a:txBody>
                  <a:tcPr marL="62791" marR="62791" marT="0" marB="0"/>
                </a:tc>
                <a:tc>
                  <a:txBody>
                    <a:bodyPr/>
                    <a:lstStyle/>
                    <a:p>
                      <a:pPr>
                        <a:lnSpc>
                          <a:spcPct val="150000"/>
                        </a:lnSpc>
                        <a:spcAft>
                          <a:spcPts val="0"/>
                        </a:spcAft>
                      </a:pPr>
                      <a:r>
                        <a:rPr lang="tr-TR" sz="1400" dirty="0">
                          <a:latin typeface="Times New Roman"/>
                          <a:ea typeface="Times New Roman"/>
                        </a:rPr>
                        <a:t>Eylem Turgut ŞAHİN</a:t>
                      </a:r>
                    </a:p>
                  </a:txBody>
                  <a:tcPr marL="62791" marR="62791" marT="0" marB="0"/>
                </a:tc>
                <a:tc>
                  <a:txBody>
                    <a:bodyPr/>
                    <a:lstStyle/>
                    <a:p>
                      <a:pPr>
                        <a:lnSpc>
                          <a:spcPct val="150000"/>
                        </a:lnSpc>
                        <a:spcAft>
                          <a:spcPts val="0"/>
                        </a:spcAft>
                      </a:pPr>
                      <a:r>
                        <a:rPr lang="tr-TR" sz="1400" dirty="0">
                          <a:latin typeface="Times New Roman"/>
                          <a:ea typeface="Times New Roman"/>
                        </a:rPr>
                        <a:t>Anadolu </a:t>
                      </a:r>
                      <a:r>
                        <a:rPr lang="tr-TR" sz="1400" dirty="0" smtClean="0">
                          <a:latin typeface="Times New Roman"/>
                          <a:ea typeface="Times New Roman"/>
                        </a:rPr>
                        <a:t>İmam Hatip </a:t>
                      </a:r>
                      <a:r>
                        <a:rPr lang="tr-TR" sz="1400" dirty="0">
                          <a:latin typeface="Times New Roman"/>
                          <a:ea typeface="Times New Roman"/>
                        </a:rPr>
                        <a:t>Lisesi</a:t>
                      </a:r>
                    </a:p>
                  </a:txBody>
                  <a:tcPr marL="62791" marR="62791" marT="0" marB="0"/>
                </a:tc>
                <a:tc>
                  <a:txBody>
                    <a:bodyPr/>
                    <a:lstStyle/>
                    <a:p>
                      <a:pPr>
                        <a:lnSpc>
                          <a:spcPct val="150000"/>
                        </a:lnSpc>
                        <a:spcAft>
                          <a:spcPts val="0"/>
                        </a:spcAft>
                      </a:pPr>
                      <a:r>
                        <a:rPr lang="tr-TR" sz="1400" dirty="0">
                          <a:latin typeface="Times New Roman"/>
                          <a:ea typeface="Times New Roman"/>
                        </a:rPr>
                        <a:t>Türk Dili ve Edebiyat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627543">
                <a:tc>
                  <a:txBody>
                    <a:bodyPr/>
                    <a:lstStyle/>
                    <a:p>
                      <a:pPr algn="ctr">
                        <a:lnSpc>
                          <a:spcPct val="150000"/>
                        </a:lnSpc>
                        <a:spcAft>
                          <a:spcPts val="0"/>
                        </a:spcAft>
                      </a:pPr>
                      <a:r>
                        <a:rPr lang="tr-TR" sz="1400" dirty="0">
                          <a:latin typeface="Times New Roman"/>
                          <a:ea typeface="Times New Roman"/>
                        </a:rPr>
                        <a:t>5</a:t>
                      </a:r>
                    </a:p>
                  </a:txBody>
                  <a:tcPr marL="62791" marR="62791" marT="0" marB="0"/>
                </a:tc>
                <a:tc>
                  <a:txBody>
                    <a:bodyPr/>
                    <a:lstStyle/>
                    <a:p>
                      <a:pPr>
                        <a:lnSpc>
                          <a:spcPct val="150000"/>
                        </a:lnSpc>
                        <a:spcAft>
                          <a:spcPts val="0"/>
                        </a:spcAft>
                      </a:pPr>
                      <a:r>
                        <a:rPr lang="tr-TR" sz="1400" dirty="0">
                          <a:latin typeface="Times New Roman"/>
                          <a:ea typeface="Times New Roman"/>
                        </a:rPr>
                        <a:t>Alican PEKER</a:t>
                      </a:r>
                    </a:p>
                  </a:txBody>
                  <a:tcPr marL="62791" marR="62791" marT="0" marB="0"/>
                </a:tc>
                <a:tc>
                  <a:txBody>
                    <a:bodyPr/>
                    <a:lstStyle/>
                    <a:p>
                      <a:pPr>
                        <a:lnSpc>
                          <a:spcPct val="150000"/>
                        </a:lnSpc>
                        <a:spcAft>
                          <a:spcPts val="0"/>
                        </a:spcAft>
                      </a:pPr>
                      <a:r>
                        <a:rPr lang="tr-TR" sz="1400" dirty="0">
                          <a:latin typeface="Times New Roman"/>
                          <a:ea typeface="Times New Roman"/>
                        </a:rPr>
                        <a:t>Makbule Efe Anadolu Lisesi</a:t>
                      </a:r>
                    </a:p>
                  </a:txBody>
                  <a:tcPr marL="62791" marR="62791" marT="0" marB="0"/>
                </a:tc>
                <a:tc>
                  <a:txBody>
                    <a:bodyPr/>
                    <a:lstStyle/>
                    <a:p>
                      <a:pPr>
                        <a:lnSpc>
                          <a:spcPct val="150000"/>
                        </a:lnSpc>
                        <a:spcAft>
                          <a:spcPts val="0"/>
                        </a:spcAft>
                      </a:pPr>
                      <a:r>
                        <a:rPr lang="tr-TR" sz="1400" dirty="0">
                          <a:latin typeface="Times New Roman"/>
                          <a:ea typeface="Times New Roman"/>
                        </a:rPr>
                        <a:t>Türk Dili ve Edebiyat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627543">
                <a:tc>
                  <a:txBody>
                    <a:bodyPr/>
                    <a:lstStyle/>
                    <a:p>
                      <a:pPr algn="ctr">
                        <a:lnSpc>
                          <a:spcPct val="150000"/>
                        </a:lnSpc>
                        <a:spcAft>
                          <a:spcPts val="0"/>
                        </a:spcAft>
                      </a:pPr>
                      <a:r>
                        <a:rPr lang="tr-TR" sz="1400">
                          <a:latin typeface="Times New Roman"/>
                          <a:ea typeface="Times New Roman"/>
                        </a:rPr>
                        <a:t>6</a:t>
                      </a:r>
                    </a:p>
                  </a:txBody>
                  <a:tcPr marL="62791" marR="62791" marT="0" marB="0"/>
                </a:tc>
                <a:tc>
                  <a:txBody>
                    <a:bodyPr/>
                    <a:lstStyle/>
                    <a:p>
                      <a:pPr>
                        <a:lnSpc>
                          <a:spcPct val="150000"/>
                        </a:lnSpc>
                        <a:spcAft>
                          <a:spcPts val="0"/>
                        </a:spcAft>
                      </a:pPr>
                      <a:r>
                        <a:rPr lang="tr-TR" sz="1400" dirty="0">
                          <a:latin typeface="Times New Roman"/>
                          <a:ea typeface="Times New Roman"/>
                        </a:rPr>
                        <a:t>Filiz GÖÇHAN</a:t>
                      </a:r>
                    </a:p>
                  </a:txBody>
                  <a:tcPr marL="62791" marR="62791" marT="0" marB="0"/>
                </a:tc>
                <a:tc>
                  <a:txBody>
                    <a:bodyPr/>
                    <a:lstStyle/>
                    <a:p>
                      <a:pPr>
                        <a:lnSpc>
                          <a:spcPct val="150000"/>
                        </a:lnSpc>
                        <a:spcAft>
                          <a:spcPts val="0"/>
                        </a:spcAft>
                      </a:pPr>
                      <a:r>
                        <a:rPr lang="tr-TR" sz="1400" dirty="0">
                          <a:latin typeface="Times New Roman"/>
                          <a:ea typeface="Times New Roman"/>
                        </a:rPr>
                        <a:t>Mesleki ve Teknik Eğitim Merkezi</a:t>
                      </a:r>
                    </a:p>
                  </a:txBody>
                  <a:tcPr marL="62791" marR="62791" marT="0" marB="0"/>
                </a:tc>
                <a:tc>
                  <a:txBody>
                    <a:bodyPr/>
                    <a:lstStyle/>
                    <a:p>
                      <a:pPr>
                        <a:lnSpc>
                          <a:spcPct val="150000"/>
                        </a:lnSpc>
                        <a:spcAft>
                          <a:spcPts val="0"/>
                        </a:spcAft>
                      </a:pPr>
                      <a:r>
                        <a:rPr lang="tr-TR" sz="1400" dirty="0">
                          <a:latin typeface="Times New Roman"/>
                          <a:ea typeface="Times New Roman"/>
                        </a:rPr>
                        <a:t>Türk Dili ve Edebiyat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627543">
                <a:tc>
                  <a:txBody>
                    <a:bodyPr/>
                    <a:lstStyle/>
                    <a:p>
                      <a:pPr algn="ctr">
                        <a:lnSpc>
                          <a:spcPct val="150000"/>
                        </a:lnSpc>
                        <a:spcAft>
                          <a:spcPts val="0"/>
                        </a:spcAft>
                      </a:pPr>
                      <a:r>
                        <a:rPr lang="tr-TR" sz="1400">
                          <a:latin typeface="Times New Roman"/>
                          <a:ea typeface="Times New Roman"/>
                        </a:rPr>
                        <a:t>7</a:t>
                      </a:r>
                    </a:p>
                  </a:txBody>
                  <a:tcPr marL="62791" marR="62791" marT="0" marB="0"/>
                </a:tc>
                <a:tc>
                  <a:txBody>
                    <a:bodyPr/>
                    <a:lstStyle/>
                    <a:p>
                      <a:pPr>
                        <a:lnSpc>
                          <a:spcPct val="150000"/>
                        </a:lnSpc>
                        <a:spcAft>
                          <a:spcPts val="0"/>
                        </a:spcAft>
                      </a:pPr>
                      <a:r>
                        <a:rPr lang="tr-TR" sz="1400" dirty="0">
                          <a:latin typeface="Times New Roman"/>
                          <a:ea typeface="Times New Roman"/>
                        </a:rPr>
                        <a:t>Erdinç USLU</a:t>
                      </a:r>
                    </a:p>
                  </a:txBody>
                  <a:tcPr marL="62791" marR="62791" marT="0" marB="0"/>
                </a:tc>
                <a:tc>
                  <a:txBody>
                    <a:bodyPr/>
                    <a:lstStyle/>
                    <a:p>
                      <a:pPr>
                        <a:lnSpc>
                          <a:spcPct val="150000"/>
                        </a:lnSpc>
                        <a:spcAft>
                          <a:spcPts val="0"/>
                        </a:spcAft>
                      </a:pPr>
                      <a:r>
                        <a:rPr lang="tr-TR" sz="1400" dirty="0">
                          <a:latin typeface="Times New Roman"/>
                          <a:ea typeface="Times New Roman"/>
                        </a:rPr>
                        <a:t>Sındırgı Lisesi</a:t>
                      </a:r>
                    </a:p>
                  </a:txBody>
                  <a:tcPr marL="62791" marR="62791" marT="0" marB="0"/>
                </a:tc>
                <a:tc>
                  <a:txBody>
                    <a:bodyPr/>
                    <a:lstStyle/>
                    <a:p>
                      <a:pPr>
                        <a:lnSpc>
                          <a:spcPct val="150000"/>
                        </a:lnSpc>
                        <a:spcAft>
                          <a:spcPts val="0"/>
                        </a:spcAft>
                      </a:pPr>
                      <a:r>
                        <a:rPr lang="tr-TR" sz="1400" dirty="0">
                          <a:latin typeface="Times New Roman"/>
                          <a:ea typeface="Times New Roman"/>
                        </a:rPr>
                        <a:t>Türk Dili ve Edebiyat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482456">
                <a:tc>
                  <a:txBody>
                    <a:bodyPr/>
                    <a:lstStyle/>
                    <a:p>
                      <a:pPr algn="ctr">
                        <a:lnSpc>
                          <a:spcPct val="150000"/>
                        </a:lnSpc>
                        <a:spcAft>
                          <a:spcPts val="0"/>
                        </a:spcAft>
                      </a:pPr>
                      <a:r>
                        <a:rPr lang="tr-TR" sz="1400" dirty="0">
                          <a:latin typeface="Times New Roman"/>
                          <a:ea typeface="Times New Roman"/>
                        </a:rPr>
                        <a:t>8</a:t>
                      </a:r>
                    </a:p>
                  </a:txBody>
                  <a:tcPr marL="62791" marR="62791" marT="0" marB="0"/>
                </a:tc>
                <a:tc>
                  <a:txBody>
                    <a:bodyPr/>
                    <a:lstStyle/>
                    <a:p>
                      <a:pPr>
                        <a:lnSpc>
                          <a:spcPct val="150000"/>
                        </a:lnSpc>
                        <a:spcAft>
                          <a:spcPts val="0"/>
                        </a:spcAft>
                      </a:pPr>
                      <a:r>
                        <a:rPr lang="tr-TR" sz="1400" dirty="0">
                          <a:latin typeface="Times New Roman"/>
                          <a:ea typeface="Times New Roman"/>
                        </a:rPr>
                        <a:t>Abdurrahman KÖK</a:t>
                      </a:r>
                    </a:p>
                  </a:txBody>
                  <a:tcPr marL="62791" marR="62791" marT="0" marB="0"/>
                </a:tc>
                <a:tc>
                  <a:txBody>
                    <a:bodyPr/>
                    <a:lstStyle/>
                    <a:p>
                      <a:pPr>
                        <a:lnSpc>
                          <a:spcPct val="150000"/>
                        </a:lnSpc>
                        <a:spcAft>
                          <a:spcPts val="0"/>
                        </a:spcAft>
                      </a:pPr>
                      <a:r>
                        <a:rPr lang="tr-TR" sz="1400" dirty="0">
                          <a:latin typeface="Times New Roman"/>
                          <a:ea typeface="Times New Roman"/>
                        </a:rPr>
                        <a:t>Halk Eğitim Merkezi</a:t>
                      </a:r>
                    </a:p>
                  </a:txBody>
                  <a:tcPr marL="62791" marR="62791" marT="0" marB="0"/>
                </a:tc>
                <a:tc>
                  <a:txBody>
                    <a:bodyPr/>
                    <a:lstStyle/>
                    <a:p>
                      <a:pPr>
                        <a:lnSpc>
                          <a:spcPct val="150000"/>
                        </a:lnSpc>
                        <a:spcAft>
                          <a:spcPts val="0"/>
                        </a:spcAft>
                      </a:pPr>
                      <a:r>
                        <a:rPr lang="tr-TR" sz="1400" dirty="0">
                          <a:latin typeface="Times New Roman"/>
                          <a:ea typeface="Times New Roman"/>
                        </a:rPr>
                        <a:t>Türkçe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482456">
                <a:tc>
                  <a:txBody>
                    <a:bodyPr/>
                    <a:lstStyle/>
                    <a:p>
                      <a:pPr algn="ctr">
                        <a:lnSpc>
                          <a:spcPct val="150000"/>
                        </a:lnSpc>
                        <a:spcAft>
                          <a:spcPts val="0"/>
                        </a:spcAft>
                      </a:pPr>
                      <a:r>
                        <a:rPr lang="tr-TR" sz="1400">
                          <a:latin typeface="Times New Roman"/>
                          <a:ea typeface="Times New Roman"/>
                        </a:rPr>
                        <a:t>9</a:t>
                      </a:r>
                    </a:p>
                  </a:txBody>
                  <a:tcPr marL="62791" marR="62791" marT="0" marB="0"/>
                </a:tc>
                <a:tc>
                  <a:txBody>
                    <a:bodyPr/>
                    <a:lstStyle/>
                    <a:p>
                      <a:pPr>
                        <a:lnSpc>
                          <a:spcPct val="150000"/>
                        </a:lnSpc>
                        <a:spcAft>
                          <a:spcPts val="0"/>
                        </a:spcAft>
                      </a:pPr>
                      <a:r>
                        <a:rPr lang="tr-TR" sz="1400" dirty="0">
                          <a:latin typeface="Times New Roman"/>
                          <a:ea typeface="Times New Roman"/>
                        </a:rPr>
                        <a:t>Ali YILMAZ</a:t>
                      </a:r>
                    </a:p>
                  </a:txBody>
                  <a:tcPr marL="62791" marR="62791" marT="0" marB="0"/>
                </a:tc>
                <a:tc>
                  <a:txBody>
                    <a:bodyPr/>
                    <a:lstStyle/>
                    <a:p>
                      <a:pPr>
                        <a:lnSpc>
                          <a:spcPct val="150000"/>
                        </a:lnSpc>
                        <a:spcAft>
                          <a:spcPts val="0"/>
                        </a:spcAft>
                      </a:pPr>
                      <a:r>
                        <a:rPr lang="tr-TR" sz="1400" dirty="0">
                          <a:latin typeface="Times New Roman"/>
                          <a:ea typeface="Times New Roman"/>
                        </a:rPr>
                        <a:t>Cumhuriyet Ortaokulu </a:t>
                      </a:r>
                    </a:p>
                  </a:txBody>
                  <a:tcPr marL="62791" marR="62791" marT="0" marB="0"/>
                </a:tc>
                <a:tc>
                  <a:txBody>
                    <a:bodyPr/>
                    <a:lstStyle/>
                    <a:p>
                      <a:pPr>
                        <a:lnSpc>
                          <a:spcPct val="150000"/>
                        </a:lnSpc>
                        <a:spcAft>
                          <a:spcPts val="0"/>
                        </a:spcAft>
                      </a:pPr>
                      <a:r>
                        <a:rPr lang="tr-TR" sz="1400" dirty="0">
                          <a:latin typeface="Times New Roman"/>
                          <a:ea typeface="Times New Roman"/>
                        </a:rPr>
                        <a:t>Türkçe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482456">
                <a:tc>
                  <a:txBody>
                    <a:bodyPr/>
                    <a:lstStyle/>
                    <a:p>
                      <a:pPr algn="ctr">
                        <a:lnSpc>
                          <a:spcPct val="150000"/>
                        </a:lnSpc>
                        <a:spcAft>
                          <a:spcPts val="0"/>
                        </a:spcAft>
                      </a:pPr>
                      <a:r>
                        <a:rPr lang="tr-TR" sz="1400">
                          <a:latin typeface="Times New Roman"/>
                          <a:ea typeface="Times New Roman"/>
                        </a:rPr>
                        <a:t>10</a:t>
                      </a:r>
                    </a:p>
                  </a:txBody>
                  <a:tcPr marL="62791" marR="62791" marT="0" marB="0"/>
                </a:tc>
                <a:tc>
                  <a:txBody>
                    <a:bodyPr/>
                    <a:lstStyle/>
                    <a:p>
                      <a:pPr>
                        <a:lnSpc>
                          <a:spcPct val="150000"/>
                        </a:lnSpc>
                        <a:spcAft>
                          <a:spcPts val="0"/>
                        </a:spcAft>
                      </a:pPr>
                      <a:r>
                        <a:rPr lang="tr-TR" sz="1400">
                          <a:latin typeface="Times New Roman"/>
                          <a:ea typeface="Times New Roman"/>
                        </a:rPr>
                        <a:t>Harun DİRİ</a:t>
                      </a:r>
                    </a:p>
                  </a:txBody>
                  <a:tcPr marL="62791" marR="62791" marT="0" marB="0"/>
                </a:tc>
                <a:tc>
                  <a:txBody>
                    <a:bodyPr/>
                    <a:lstStyle/>
                    <a:p>
                      <a:pPr>
                        <a:lnSpc>
                          <a:spcPct val="150000"/>
                        </a:lnSpc>
                        <a:spcAft>
                          <a:spcPts val="0"/>
                        </a:spcAft>
                      </a:pPr>
                      <a:r>
                        <a:rPr lang="tr-TR" sz="1400" dirty="0">
                          <a:latin typeface="Times New Roman"/>
                          <a:ea typeface="Times New Roman"/>
                        </a:rPr>
                        <a:t>Yağcıbedir Ortaokulu</a:t>
                      </a:r>
                    </a:p>
                  </a:txBody>
                  <a:tcPr marL="62791" marR="62791" marT="0" marB="0"/>
                </a:tc>
                <a:tc>
                  <a:txBody>
                    <a:bodyPr/>
                    <a:lstStyle/>
                    <a:p>
                      <a:pPr>
                        <a:lnSpc>
                          <a:spcPct val="150000"/>
                        </a:lnSpc>
                        <a:spcAft>
                          <a:spcPts val="0"/>
                        </a:spcAft>
                      </a:pPr>
                      <a:r>
                        <a:rPr lang="tr-TR" sz="1400" dirty="0">
                          <a:latin typeface="Times New Roman"/>
                          <a:ea typeface="Times New Roman"/>
                        </a:rPr>
                        <a:t>Türkçe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r h="343097">
                <a:tc>
                  <a:txBody>
                    <a:bodyPr/>
                    <a:lstStyle/>
                    <a:p>
                      <a:pPr algn="ctr">
                        <a:lnSpc>
                          <a:spcPct val="150000"/>
                        </a:lnSpc>
                        <a:spcAft>
                          <a:spcPts val="0"/>
                        </a:spcAft>
                      </a:pPr>
                      <a:r>
                        <a:rPr lang="tr-TR" sz="1400" dirty="0">
                          <a:latin typeface="Times New Roman"/>
                          <a:ea typeface="Times New Roman"/>
                        </a:rPr>
                        <a:t>11</a:t>
                      </a:r>
                    </a:p>
                  </a:txBody>
                  <a:tcPr marL="62791" marR="62791" marT="0" marB="0"/>
                </a:tc>
                <a:tc>
                  <a:txBody>
                    <a:bodyPr/>
                    <a:lstStyle/>
                    <a:p>
                      <a:pPr>
                        <a:lnSpc>
                          <a:spcPct val="150000"/>
                        </a:lnSpc>
                        <a:spcAft>
                          <a:spcPts val="0"/>
                        </a:spcAft>
                      </a:pPr>
                      <a:r>
                        <a:rPr lang="tr-TR" sz="1400">
                          <a:latin typeface="Times New Roman"/>
                          <a:ea typeface="Times New Roman"/>
                        </a:rPr>
                        <a:t>Ramazan AKEL</a:t>
                      </a:r>
                    </a:p>
                  </a:txBody>
                  <a:tcPr marL="62791" marR="62791" marT="0" marB="0"/>
                </a:tc>
                <a:tc>
                  <a:txBody>
                    <a:bodyPr/>
                    <a:lstStyle/>
                    <a:p>
                      <a:pPr>
                        <a:lnSpc>
                          <a:spcPct val="150000"/>
                        </a:lnSpc>
                        <a:spcAft>
                          <a:spcPts val="0"/>
                        </a:spcAft>
                      </a:pPr>
                      <a:r>
                        <a:rPr lang="tr-TR" sz="1400" dirty="0">
                          <a:latin typeface="Times New Roman"/>
                          <a:ea typeface="Times New Roman"/>
                        </a:rPr>
                        <a:t>İbrahim Ethem Akıncı Ortaokulu</a:t>
                      </a:r>
                    </a:p>
                  </a:txBody>
                  <a:tcPr marL="62791" marR="62791" marT="0" marB="0"/>
                </a:tc>
                <a:tc>
                  <a:txBody>
                    <a:bodyPr/>
                    <a:lstStyle/>
                    <a:p>
                      <a:pPr>
                        <a:lnSpc>
                          <a:spcPct val="150000"/>
                        </a:lnSpc>
                        <a:spcAft>
                          <a:spcPts val="0"/>
                        </a:spcAft>
                      </a:pPr>
                      <a:r>
                        <a:rPr lang="tr-TR" sz="1400" dirty="0">
                          <a:latin typeface="Times New Roman"/>
                          <a:ea typeface="Times New Roman"/>
                        </a:rPr>
                        <a:t>Türkçe Öğretmeni</a:t>
                      </a:r>
                    </a:p>
                  </a:txBody>
                  <a:tcPr marL="62791" marR="62791" marT="0" marB="0"/>
                </a:tc>
                <a:tc>
                  <a:txBody>
                    <a:bodyPr/>
                    <a:lstStyle/>
                    <a:p>
                      <a:pPr algn="ctr">
                        <a:lnSpc>
                          <a:spcPct val="150000"/>
                        </a:lnSpc>
                        <a:spcAft>
                          <a:spcPts val="0"/>
                        </a:spcAft>
                      </a:pPr>
                      <a:r>
                        <a:rPr lang="tr-TR" sz="1400" dirty="0">
                          <a:latin typeface="Times New Roman"/>
                          <a:ea typeface="Times New Roman"/>
                        </a:rPr>
                        <a:t>Üye</a:t>
                      </a:r>
                    </a:p>
                  </a:txBody>
                  <a:tcPr marL="62791" marR="62791"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PROJE ÖZETİ</a:t>
            </a:r>
            <a:endParaRPr lang="tr-TR" dirty="0"/>
          </a:p>
        </p:txBody>
      </p:sp>
      <p:pic>
        <p:nvPicPr>
          <p:cNvPr id="1026" name="Picture 2" descr="C:\Users\win\Desktop\Resim2-229x1501.png"/>
          <p:cNvPicPr>
            <a:picLocks noGrp="1" noChangeAspect="1" noChangeArrowheads="1"/>
          </p:cNvPicPr>
          <p:nvPr>
            <p:ph idx="1"/>
          </p:nvPr>
        </p:nvPicPr>
        <p:blipFill>
          <a:blip r:embed="rId2"/>
          <a:srcRect/>
          <a:stretch>
            <a:fillRect/>
          </a:stretch>
        </p:blipFill>
        <p:spPr bwMode="auto">
          <a:xfrm>
            <a:off x="1214414" y="2428868"/>
            <a:ext cx="7000924" cy="38576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214282" y="214291"/>
          <a:ext cx="8786874" cy="6429418"/>
        </p:xfrm>
        <a:graphic>
          <a:graphicData uri="http://schemas.openxmlformats.org/drawingml/2006/table">
            <a:tbl>
              <a:tblPr firstRow="1" bandRow="1">
                <a:tableStyleId>{5C22544A-7EE6-4342-B048-85BDC9FD1C3A}</a:tableStyleId>
              </a:tblPr>
              <a:tblGrid>
                <a:gridCol w="1643074"/>
                <a:gridCol w="7143800"/>
              </a:tblGrid>
              <a:tr h="676780">
                <a:tc>
                  <a:txBody>
                    <a:bodyPr/>
                    <a:lstStyle/>
                    <a:p>
                      <a:pPr algn="just">
                        <a:spcAft>
                          <a:spcPts val="0"/>
                        </a:spcAft>
                      </a:pPr>
                      <a:r>
                        <a:rPr lang="tr-TR" sz="2000" b="1" dirty="0">
                          <a:latin typeface="Times New Roman"/>
                          <a:ea typeface="Times New Roman"/>
                          <a:cs typeface="Times New Roman"/>
                        </a:rPr>
                        <a:t/>
                      </a:r>
                      <a:br>
                        <a:rPr lang="tr-TR" sz="2000" b="1" dirty="0">
                          <a:latin typeface="Times New Roman"/>
                          <a:ea typeface="Times New Roman"/>
                          <a:cs typeface="Times New Roman"/>
                        </a:rPr>
                      </a:br>
                      <a:r>
                        <a:rPr lang="tr-TR" sz="2000" b="1" dirty="0">
                          <a:latin typeface="Times New Roman"/>
                          <a:ea typeface="Times New Roman"/>
                          <a:cs typeface="Times New Roman"/>
                        </a:rPr>
                        <a:t>Proje Adı</a:t>
                      </a:r>
                      <a:endParaRPr lang="tr-TR" sz="2000" dirty="0">
                        <a:latin typeface="Times New Roman"/>
                        <a:ea typeface="Times New Roman"/>
                        <a:cs typeface="Times New Roman"/>
                      </a:endParaRPr>
                    </a:p>
                  </a:txBody>
                  <a:tcPr marL="21766" marR="21766" marT="0" marB="0" anchor="ctr"/>
                </a:tc>
                <a:tc>
                  <a:txBody>
                    <a:bodyPr/>
                    <a:lstStyle/>
                    <a:p>
                      <a:pPr algn="ctr">
                        <a:lnSpc>
                          <a:spcPct val="150000"/>
                        </a:lnSpc>
                        <a:spcAft>
                          <a:spcPts val="0"/>
                        </a:spcAft>
                      </a:pPr>
                      <a:r>
                        <a:rPr lang="tr-TR" sz="2000" b="1" dirty="0">
                          <a:latin typeface="Times New Roman"/>
                          <a:ea typeface="Times New Roman"/>
                          <a:cs typeface="Times New Roman"/>
                        </a:rPr>
                        <a:t>   Bir Sevdadır Öğretmenlik</a:t>
                      </a:r>
                      <a:endParaRPr lang="tr-TR" sz="2000" dirty="0">
                        <a:latin typeface="Times New Roman"/>
                        <a:ea typeface="Times New Roman"/>
                        <a:cs typeface="Times New Roman"/>
                      </a:endParaRPr>
                    </a:p>
                  </a:txBody>
                  <a:tcPr marL="21766" marR="21766" marT="0" marB="0" anchor="ctr"/>
                </a:tc>
              </a:tr>
              <a:tr h="507586">
                <a:tc>
                  <a:txBody>
                    <a:bodyPr/>
                    <a:lstStyle/>
                    <a:p>
                      <a:pPr algn="just">
                        <a:spcAft>
                          <a:spcPts val="0"/>
                        </a:spcAft>
                      </a:pPr>
                      <a:r>
                        <a:rPr lang="tr-TR" sz="2000" b="1" dirty="0">
                          <a:latin typeface="Times New Roman"/>
                          <a:ea typeface="Times New Roman"/>
                          <a:cs typeface="Times New Roman"/>
                        </a:rPr>
                        <a:t>Proje Süresi</a:t>
                      </a:r>
                      <a:endParaRPr lang="tr-TR" sz="2000" dirty="0">
                        <a:latin typeface="Times New Roman"/>
                        <a:ea typeface="Times New Roman"/>
                        <a:cs typeface="Times New Roman"/>
                      </a:endParaRPr>
                    </a:p>
                  </a:txBody>
                  <a:tcPr marL="21766" marR="21766" marT="0" marB="0" anchor="ctr"/>
                </a:tc>
                <a:tc>
                  <a:txBody>
                    <a:bodyPr/>
                    <a:lstStyle/>
                    <a:p>
                      <a:pPr algn="ctr">
                        <a:lnSpc>
                          <a:spcPct val="150000"/>
                        </a:lnSpc>
                        <a:spcAft>
                          <a:spcPts val="0"/>
                        </a:spcAft>
                      </a:pPr>
                      <a:r>
                        <a:rPr lang="tr-TR" sz="2000" b="1" dirty="0">
                          <a:latin typeface="Times New Roman"/>
                          <a:ea typeface="Times New Roman"/>
                          <a:cs typeface="Times New Roman"/>
                        </a:rPr>
                        <a:t>6 Ay</a:t>
                      </a:r>
                      <a:endParaRPr lang="tr-TR" sz="2000" dirty="0">
                        <a:latin typeface="Times New Roman"/>
                        <a:ea typeface="Times New Roman"/>
                        <a:cs typeface="Times New Roman"/>
                      </a:endParaRPr>
                    </a:p>
                  </a:txBody>
                  <a:tcPr marL="21766" marR="21766" marT="0" marB="0" anchor="ctr"/>
                </a:tc>
              </a:tr>
              <a:tr h="5245052">
                <a:tc>
                  <a:txBody>
                    <a:bodyPr/>
                    <a:lstStyle/>
                    <a:p>
                      <a:pPr algn="just">
                        <a:spcAft>
                          <a:spcPts val="0"/>
                        </a:spcAft>
                      </a:pPr>
                      <a:r>
                        <a:rPr lang="tr-TR" sz="2000" b="1" dirty="0">
                          <a:latin typeface="Times New Roman"/>
                          <a:ea typeface="Times New Roman"/>
                          <a:cs typeface="Times New Roman"/>
                        </a:rPr>
                        <a:t>Projenin Amaçları</a:t>
                      </a:r>
                      <a:endParaRPr lang="tr-TR" sz="2000" dirty="0">
                        <a:latin typeface="Times New Roman"/>
                        <a:ea typeface="Times New Roman"/>
                        <a:cs typeface="Times New Roman"/>
                      </a:endParaRPr>
                    </a:p>
                  </a:txBody>
                  <a:tcPr marL="21766" marR="21766" marT="0" marB="0" anchor="ctr"/>
                </a:tc>
                <a:tc>
                  <a:txBody>
                    <a:bodyPr/>
                    <a:lstStyle/>
                    <a:p>
                      <a:pPr algn="just">
                        <a:lnSpc>
                          <a:spcPct val="150000"/>
                        </a:lnSpc>
                        <a:spcAft>
                          <a:spcPts val="0"/>
                        </a:spcAft>
                      </a:pPr>
                      <a:r>
                        <a:rPr lang="tr-TR" sz="2000" b="1" dirty="0">
                          <a:latin typeface="Times New Roman"/>
                          <a:ea typeface="Times New Roman"/>
                          <a:cs typeface="Times New Roman"/>
                        </a:rPr>
                        <a:t>Genel Amaçlar:</a:t>
                      </a:r>
                      <a:endParaRPr lang="tr-TR" sz="2000" dirty="0">
                        <a:latin typeface="Times New Roman"/>
                        <a:ea typeface="Times New Roman"/>
                        <a:cs typeface="Times New Roman"/>
                      </a:endParaRPr>
                    </a:p>
                    <a:p>
                      <a:pPr algn="just" fontAlgn="base">
                        <a:spcAft>
                          <a:spcPts val="0"/>
                        </a:spcAft>
                      </a:pPr>
                      <a:r>
                        <a:rPr lang="tr-TR" sz="2000" i="1" dirty="0">
                          <a:solidFill>
                            <a:srgbClr val="000000"/>
                          </a:solidFill>
                          <a:latin typeface="Times New Roman"/>
                          <a:ea typeface="Times New Roman"/>
                          <a:cs typeface="Times New Roman"/>
                        </a:rPr>
                        <a:t>Öğretmenlerimizin etki düzeylerini arttırabilmek, yaşanmış değerli hatıralar rehberliğinde, toplumumuzda değişmemesi gereken ilkeleri, ait olduğumuz kültürün kimliğine ait özellikleri ve öğrencilerimize değişen dünya koşullarında etkin ve saygın bir yer edinmeleri için gerekli becerileri onlara aktarabilmenin yollarını bulmayı ve öğretmenlerimizin kendilerini sürekli yenilemelerini amaçlamaktayız</a:t>
                      </a:r>
                      <a:endParaRPr lang="tr-TR" sz="2000" dirty="0">
                        <a:latin typeface="Times New Roman"/>
                        <a:ea typeface="Times New Roman"/>
                        <a:cs typeface="Times New Roman"/>
                      </a:endParaRPr>
                    </a:p>
                    <a:p>
                      <a:pPr fontAlgn="base">
                        <a:spcAft>
                          <a:spcPts val="0"/>
                        </a:spcAft>
                      </a:pPr>
                      <a:r>
                        <a:rPr lang="tr-TR" sz="2000" b="1" i="1" dirty="0">
                          <a:solidFill>
                            <a:srgbClr val="000000"/>
                          </a:solidFill>
                          <a:latin typeface="Times New Roman"/>
                          <a:ea typeface="Times New Roman"/>
                          <a:cs typeface="Times New Roman"/>
                        </a:rPr>
                        <a:t>Özel Amaçlar:</a:t>
                      </a:r>
                      <a:endParaRPr lang="tr-TR" sz="2000" dirty="0">
                        <a:latin typeface="Times New Roman"/>
                        <a:ea typeface="Times New Roman"/>
                        <a:cs typeface="Times New Roman"/>
                      </a:endParaRPr>
                    </a:p>
                    <a:p>
                      <a:pPr algn="just" fontAlgn="base">
                        <a:spcAft>
                          <a:spcPts val="0"/>
                        </a:spcAft>
                      </a:pPr>
                      <a:r>
                        <a:rPr lang="tr-TR" sz="2000" i="1" dirty="0">
                          <a:latin typeface="Times New Roman"/>
                          <a:ea typeface="Times New Roman"/>
                          <a:cs typeface="Times New Roman"/>
                        </a:rPr>
                        <a:t>-Öğretmenlerin etki düzeylerini arttırabilmek için neler yapılabileceği noktasındaki bir soruya yine öğretmenlerin ve öğrencilerin yaşanmış hatıralarının rehberliğinde tespit etmek</a:t>
                      </a:r>
                      <a:endParaRPr lang="tr-TR" sz="2000" dirty="0">
                        <a:latin typeface="Times New Roman"/>
                        <a:ea typeface="Times New Roman"/>
                        <a:cs typeface="Times New Roman"/>
                      </a:endParaRPr>
                    </a:p>
                    <a:p>
                      <a:pPr algn="just" fontAlgn="base">
                        <a:spcAft>
                          <a:spcPts val="0"/>
                        </a:spcAft>
                      </a:pPr>
                      <a:r>
                        <a:rPr lang="tr-TR" sz="2000" kern="1200" dirty="0">
                          <a:latin typeface="Times New Roman"/>
                          <a:ea typeface="Times New Roman"/>
                          <a:cs typeface="Times New Roman"/>
                        </a:rPr>
                        <a:t>-</a:t>
                      </a:r>
                      <a:r>
                        <a:rPr lang="tr-TR" sz="2000" i="1" kern="1200" dirty="0">
                          <a:latin typeface="Times New Roman"/>
                          <a:ea typeface="Times New Roman"/>
                          <a:cs typeface="Times New Roman"/>
                        </a:rPr>
                        <a:t>Öğretmenlerin öğrenciler üzerindeki olumlu etkilerini arttırmak</a:t>
                      </a:r>
                      <a:endParaRPr lang="tr-TR" sz="2000" dirty="0">
                        <a:latin typeface="Times New Roman"/>
                        <a:ea typeface="Times New Roman"/>
                        <a:cs typeface="Times New Roman"/>
                      </a:endParaRPr>
                    </a:p>
                    <a:p>
                      <a:pPr algn="just" fontAlgn="base">
                        <a:spcAft>
                          <a:spcPts val="0"/>
                        </a:spcAft>
                      </a:pPr>
                      <a:r>
                        <a:rPr lang="tr-TR" sz="2000" i="1" kern="1200" dirty="0">
                          <a:latin typeface="Times New Roman"/>
                          <a:ea typeface="Times New Roman"/>
                          <a:cs typeface="Times New Roman"/>
                        </a:rPr>
                        <a:t>-Öğretmenlerin dinamizmlerini kaybetmemelerini ve sürekli olarak kendilerini yenilemelerini sağlamak</a:t>
                      </a:r>
                      <a:endParaRPr lang="tr-TR" sz="2000" dirty="0">
                        <a:latin typeface="Times New Roman"/>
                        <a:ea typeface="Times New Roman"/>
                        <a:cs typeface="Times New Roman"/>
                      </a:endParaRPr>
                    </a:p>
                  </a:txBody>
                  <a:tcPr marL="21766" marR="21766"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714355"/>
          <a:ext cx="8229600" cy="5857916"/>
        </p:xfrm>
        <a:graphic>
          <a:graphicData uri="http://schemas.openxmlformats.org/drawingml/2006/table">
            <a:tbl>
              <a:tblPr firstRow="1" bandRow="1">
                <a:tableStyleId>{5C22544A-7EE6-4342-B048-85BDC9FD1C3A}</a:tableStyleId>
              </a:tblPr>
              <a:tblGrid>
                <a:gridCol w="2471726"/>
                <a:gridCol w="5757874"/>
              </a:tblGrid>
              <a:tr h="910557">
                <a:tc>
                  <a:txBody>
                    <a:bodyPr/>
                    <a:lstStyle/>
                    <a:p>
                      <a:pPr algn="l">
                        <a:spcAft>
                          <a:spcPts val="0"/>
                        </a:spcAft>
                      </a:pPr>
                      <a:r>
                        <a:rPr lang="tr-TR" sz="2000" b="1" dirty="0">
                          <a:latin typeface="Times New Roman"/>
                          <a:ea typeface="Times New Roman"/>
                          <a:cs typeface="Times New Roman"/>
                        </a:rPr>
                        <a:t>Projeyi Düzenleyen Kurum</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Sındırgı Kaymakamlığı</a:t>
                      </a:r>
                      <a:endParaRPr lang="tr-TR" sz="2000" dirty="0">
                        <a:latin typeface="Times New Roman"/>
                        <a:ea typeface="Times New Roman"/>
                        <a:cs typeface="Times New Roman"/>
                      </a:endParaRPr>
                    </a:p>
                  </a:txBody>
                  <a:tcPr marL="639" marR="639" marT="0" marB="0" anchor="ctr"/>
                </a:tc>
              </a:tr>
              <a:tr h="553922">
                <a:tc>
                  <a:txBody>
                    <a:bodyPr/>
                    <a:lstStyle/>
                    <a:p>
                      <a:pPr algn="l">
                        <a:spcAft>
                          <a:spcPts val="0"/>
                        </a:spcAft>
                      </a:pPr>
                      <a:r>
                        <a:rPr lang="tr-TR" sz="2000" b="1" dirty="0">
                          <a:latin typeface="Times New Roman"/>
                          <a:ea typeface="Times New Roman"/>
                          <a:cs typeface="Times New Roman"/>
                        </a:rPr>
                        <a:t>Ortak(</a:t>
                      </a:r>
                      <a:r>
                        <a:rPr lang="tr-TR" sz="2000" b="1" dirty="0" err="1">
                          <a:latin typeface="Times New Roman"/>
                          <a:ea typeface="Times New Roman"/>
                          <a:cs typeface="Times New Roman"/>
                        </a:rPr>
                        <a:t>lar</a:t>
                      </a:r>
                      <a:r>
                        <a:rPr lang="tr-TR" sz="2000" b="1" dirty="0">
                          <a:latin typeface="Times New Roman"/>
                          <a:ea typeface="Times New Roman"/>
                          <a:cs typeface="Times New Roman"/>
                        </a:rPr>
                        <a:t>)</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Sındırgı İlçe Milli Eğitim Müdürlüğü</a:t>
                      </a:r>
                      <a:endParaRPr lang="tr-TR" sz="2000" dirty="0">
                        <a:latin typeface="Times New Roman"/>
                        <a:ea typeface="Times New Roman"/>
                        <a:cs typeface="Times New Roman"/>
                      </a:endParaRPr>
                    </a:p>
                  </a:txBody>
                  <a:tcPr marL="639" marR="639" marT="0" marB="0" anchor="ctr"/>
                </a:tc>
              </a:tr>
              <a:tr h="910557">
                <a:tc>
                  <a:txBody>
                    <a:bodyPr/>
                    <a:lstStyle/>
                    <a:p>
                      <a:pPr algn="l">
                        <a:spcAft>
                          <a:spcPts val="0"/>
                        </a:spcAft>
                      </a:pPr>
                      <a:r>
                        <a:rPr lang="tr-TR" sz="2000" b="1" dirty="0">
                          <a:latin typeface="Times New Roman"/>
                          <a:ea typeface="Times New Roman"/>
                          <a:cs typeface="Times New Roman"/>
                        </a:rPr>
                        <a:t>Projeyi Düzenleyen Kurum Yetkilisi:</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Ercan ATEŞ/KAYMAKAM</a:t>
                      </a:r>
                      <a:endParaRPr lang="tr-TR" sz="2000" dirty="0">
                        <a:latin typeface="Times New Roman"/>
                        <a:ea typeface="Times New Roman"/>
                        <a:cs typeface="Times New Roman"/>
                      </a:endParaRPr>
                    </a:p>
                  </a:txBody>
                  <a:tcPr marL="639" marR="639" marT="0" marB="0" anchor="ctr"/>
                </a:tc>
              </a:tr>
              <a:tr h="553922">
                <a:tc>
                  <a:txBody>
                    <a:bodyPr/>
                    <a:lstStyle/>
                    <a:p>
                      <a:pPr algn="l">
                        <a:spcAft>
                          <a:spcPts val="0"/>
                        </a:spcAft>
                      </a:pPr>
                      <a:r>
                        <a:rPr lang="tr-TR" sz="2000" b="1" dirty="0">
                          <a:latin typeface="Times New Roman"/>
                          <a:ea typeface="Times New Roman"/>
                          <a:cs typeface="Times New Roman"/>
                        </a:rPr>
                        <a:t>Proje Kaynak Birimi</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Sındırgı Kaymakamlığı</a:t>
                      </a:r>
                      <a:endParaRPr lang="tr-TR" sz="2000" dirty="0">
                        <a:latin typeface="Times New Roman"/>
                        <a:ea typeface="Times New Roman"/>
                        <a:cs typeface="Times New Roman"/>
                      </a:endParaRPr>
                    </a:p>
                  </a:txBody>
                  <a:tcPr marL="639" marR="639" marT="0" marB="0" anchor="ctr"/>
                </a:tc>
              </a:tr>
              <a:tr h="553922">
                <a:tc>
                  <a:txBody>
                    <a:bodyPr/>
                    <a:lstStyle/>
                    <a:p>
                      <a:pPr algn="l">
                        <a:spcAft>
                          <a:spcPts val="0"/>
                        </a:spcAft>
                      </a:pPr>
                      <a:r>
                        <a:rPr lang="tr-TR" sz="2000" b="1" dirty="0">
                          <a:latin typeface="Times New Roman"/>
                          <a:ea typeface="Times New Roman"/>
                          <a:cs typeface="Times New Roman"/>
                        </a:rPr>
                        <a:t>Proje Destek Birimi</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Sındırgı İlçe Milli Eğitim Müdürlüğü</a:t>
                      </a:r>
                      <a:endParaRPr lang="tr-TR" sz="2000" dirty="0">
                        <a:latin typeface="Times New Roman"/>
                        <a:ea typeface="Times New Roman"/>
                        <a:cs typeface="Times New Roman"/>
                      </a:endParaRPr>
                    </a:p>
                  </a:txBody>
                  <a:tcPr marL="639" marR="639" marT="0" marB="0" anchor="ctr"/>
                </a:tc>
              </a:tr>
              <a:tr h="910557">
                <a:tc>
                  <a:txBody>
                    <a:bodyPr/>
                    <a:lstStyle/>
                    <a:p>
                      <a:pPr algn="l">
                        <a:spcAft>
                          <a:spcPts val="0"/>
                        </a:spcAft>
                      </a:pPr>
                      <a:r>
                        <a:rPr lang="tr-TR" sz="2000" b="1" dirty="0">
                          <a:latin typeface="Times New Roman"/>
                          <a:ea typeface="Times New Roman"/>
                          <a:cs typeface="Times New Roman"/>
                        </a:rPr>
                        <a:t>Proje Uygulama Birimi</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Sındırgı İlçe Milli Eğitim Müdürlüğü</a:t>
                      </a:r>
                      <a:endParaRPr lang="tr-TR" sz="2000" dirty="0">
                        <a:latin typeface="Times New Roman"/>
                        <a:ea typeface="Times New Roman"/>
                        <a:cs typeface="Times New Roman"/>
                      </a:endParaRPr>
                    </a:p>
                  </a:txBody>
                  <a:tcPr marL="639" marR="639" marT="0" marB="0" anchor="ctr"/>
                </a:tc>
              </a:tr>
              <a:tr h="910557">
                <a:tc>
                  <a:txBody>
                    <a:bodyPr/>
                    <a:lstStyle/>
                    <a:p>
                      <a:pPr algn="l">
                        <a:spcAft>
                          <a:spcPts val="0"/>
                        </a:spcAft>
                      </a:pPr>
                      <a:r>
                        <a:rPr lang="tr-TR" sz="2000" b="1" dirty="0">
                          <a:latin typeface="Times New Roman"/>
                          <a:ea typeface="Times New Roman"/>
                          <a:cs typeface="Times New Roman"/>
                        </a:rPr>
                        <a:t>Hedef Grup(</a:t>
                      </a:r>
                      <a:r>
                        <a:rPr lang="tr-TR" sz="2000" b="1" dirty="0" err="1">
                          <a:latin typeface="Times New Roman"/>
                          <a:ea typeface="Times New Roman"/>
                          <a:cs typeface="Times New Roman"/>
                        </a:rPr>
                        <a:t>lar</a:t>
                      </a:r>
                      <a:r>
                        <a:rPr lang="tr-TR" sz="2000" b="1" dirty="0">
                          <a:latin typeface="Times New Roman"/>
                          <a:ea typeface="Times New Roman"/>
                          <a:cs typeface="Times New Roman"/>
                        </a:rPr>
                        <a:t>)/Müşteri(</a:t>
                      </a:r>
                      <a:r>
                        <a:rPr lang="tr-TR" sz="2000" b="1" dirty="0" err="1">
                          <a:latin typeface="Times New Roman"/>
                          <a:ea typeface="Times New Roman"/>
                          <a:cs typeface="Times New Roman"/>
                        </a:rPr>
                        <a:t>ler</a:t>
                      </a:r>
                      <a:r>
                        <a:rPr lang="tr-TR" sz="2000" b="1" dirty="0">
                          <a:latin typeface="Times New Roman"/>
                          <a:ea typeface="Times New Roman"/>
                          <a:cs typeface="Times New Roman"/>
                        </a:rPr>
                        <a:t>)</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İlçemiz genelindeki öğretmen ve öğrenciler</a:t>
                      </a:r>
                      <a:endParaRPr lang="tr-TR" sz="2000" dirty="0">
                        <a:latin typeface="Times New Roman"/>
                        <a:ea typeface="Times New Roman"/>
                        <a:cs typeface="Times New Roman"/>
                      </a:endParaRPr>
                    </a:p>
                  </a:txBody>
                  <a:tcPr marL="639" marR="639" marT="0" marB="0" anchor="ctr"/>
                </a:tc>
              </a:tr>
              <a:tr h="553922">
                <a:tc>
                  <a:txBody>
                    <a:bodyPr/>
                    <a:lstStyle/>
                    <a:p>
                      <a:pPr algn="l">
                        <a:spcAft>
                          <a:spcPts val="0"/>
                        </a:spcAft>
                      </a:pPr>
                      <a:r>
                        <a:rPr lang="tr-TR" sz="2000" b="1" dirty="0">
                          <a:latin typeface="Times New Roman"/>
                          <a:ea typeface="Times New Roman"/>
                          <a:cs typeface="Times New Roman"/>
                        </a:rPr>
                        <a:t>Nihai Yararlanıcılar</a:t>
                      </a:r>
                      <a:endParaRPr lang="tr-TR" sz="2000" dirty="0">
                        <a:latin typeface="Times New Roman"/>
                        <a:ea typeface="Times New Roman"/>
                        <a:cs typeface="Times New Roman"/>
                      </a:endParaRPr>
                    </a:p>
                  </a:txBody>
                  <a:tcPr marL="639" marR="639" marT="0" marB="0" anchor="ctr"/>
                </a:tc>
                <a:tc>
                  <a:txBody>
                    <a:bodyPr/>
                    <a:lstStyle/>
                    <a:p>
                      <a:pPr algn="just">
                        <a:spcAft>
                          <a:spcPts val="0"/>
                        </a:spcAft>
                      </a:pPr>
                      <a:r>
                        <a:rPr lang="tr-TR" sz="2000" i="1" dirty="0">
                          <a:latin typeface="Times New Roman"/>
                          <a:ea typeface="Times New Roman"/>
                          <a:cs typeface="Times New Roman"/>
                        </a:rPr>
                        <a:t>İlçemiz genelindeki öğretmen ve öğrenciler</a:t>
                      </a:r>
                      <a:endParaRPr lang="tr-TR" sz="2000" dirty="0">
                        <a:latin typeface="Times New Roman"/>
                        <a:ea typeface="Times New Roman"/>
                        <a:cs typeface="Times New Roman"/>
                      </a:endParaRPr>
                    </a:p>
                  </a:txBody>
                  <a:tcPr marL="639" marR="639"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285720" y="285729"/>
          <a:ext cx="8572560" cy="6357982"/>
        </p:xfrm>
        <a:graphic>
          <a:graphicData uri="http://schemas.openxmlformats.org/drawingml/2006/table">
            <a:tbl>
              <a:tblPr firstRow="1" bandRow="1">
                <a:tableStyleId>{5C22544A-7EE6-4342-B048-85BDC9FD1C3A}</a:tableStyleId>
              </a:tblPr>
              <a:tblGrid>
                <a:gridCol w="2351488"/>
                <a:gridCol w="6221072"/>
              </a:tblGrid>
              <a:tr h="3011676">
                <a:tc>
                  <a:txBody>
                    <a:bodyPr/>
                    <a:lstStyle/>
                    <a:p>
                      <a:pPr algn="just">
                        <a:spcAft>
                          <a:spcPts val="0"/>
                        </a:spcAft>
                      </a:pPr>
                      <a:r>
                        <a:rPr lang="tr-TR" sz="2000" b="1" dirty="0">
                          <a:latin typeface="Times New Roman"/>
                          <a:ea typeface="Times New Roman"/>
                          <a:cs typeface="Times New Roman"/>
                        </a:rPr>
                        <a:t>Beklenen Sonuçlar</a:t>
                      </a:r>
                      <a:endParaRPr lang="tr-TR" sz="2000" dirty="0">
                        <a:latin typeface="Times New Roman"/>
                        <a:ea typeface="Times New Roman"/>
                        <a:cs typeface="Times New Roman"/>
                      </a:endParaRPr>
                    </a:p>
                  </a:txBody>
                  <a:tcPr marL="1075" marR="1075" marT="0" marB="0" anchor="ctr"/>
                </a:tc>
                <a:tc>
                  <a:txBody>
                    <a:bodyPr/>
                    <a:lstStyle/>
                    <a:p>
                      <a:pPr algn="just" fontAlgn="base">
                        <a:spcAft>
                          <a:spcPts val="0"/>
                        </a:spcAft>
                      </a:pPr>
                      <a:r>
                        <a:rPr lang="tr-TR" sz="2000" i="1" dirty="0">
                          <a:latin typeface="Times New Roman"/>
                          <a:ea typeface="Times New Roman"/>
                          <a:cs typeface="Times New Roman"/>
                        </a:rPr>
                        <a:t>-Öğretmenlerin etki düzeyleri arttırılarak neler yapılabileceği noktasındaki bir soruya yine öğretmenlerin ve öğrencilerin yaşanmış hatıralarının rehberliğinde tespitler yapıldı</a:t>
                      </a:r>
                      <a:endParaRPr lang="tr-TR" sz="2000" dirty="0">
                        <a:latin typeface="Times New Roman"/>
                        <a:ea typeface="Times New Roman"/>
                        <a:cs typeface="Times New Roman"/>
                      </a:endParaRPr>
                    </a:p>
                    <a:p>
                      <a:pPr algn="just" fontAlgn="base">
                        <a:spcAft>
                          <a:spcPts val="0"/>
                        </a:spcAft>
                      </a:pPr>
                      <a:r>
                        <a:rPr lang="tr-TR" sz="2000" kern="1200" dirty="0">
                          <a:latin typeface="Times New Roman"/>
                          <a:ea typeface="Times New Roman"/>
                          <a:cs typeface="Times New Roman"/>
                        </a:rPr>
                        <a:t>-</a:t>
                      </a:r>
                      <a:r>
                        <a:rPr lang="tr-TR" sz="2000" i="1" kern="1200" dirty="0">
                          <a:latin typeface="Times New Roman"/>
                          <a:ea typeface="Times New Roman"/>
                          <a:cs typeface="Times New Roman"/>
                        </a:rPr>
                        <a:t>Öğretmenlerin öğrenciler üzerindeki olumlu etkilerini arttırıldı</a:t>
                      </a:r>
                      <a:endParaRPr lang="tr-TR" sz="2000" dirty="0">
                        <a:latin typeface="Times New Roman"/>
                        <a:ea typeface="Times New Roman"/>
                        <a:cs typeface="Times New Roman"/>
                      </a:endParaRPr>
                    </a:p>
                    <a:p>
                      <a:pPr algn="just" fontAlgn="base">
                        <a:spcAft>
                          <a:spcPts val="0"/>
                        </a:spcAft>
                      </a:pPr>
                      <a:r>
                        <a:rPr lang="tr-TR" sz="2000" i="1" kern="1200" dirty="0">
                          <a:latin typeface="Times New Roman"/>
                          <a:ea typeface="Times New Roman"/>
                          <a:cs typeface="Times New Roman"/>
                        </a:rPr>
                        <a:t>-Öğretmenlerin dinamizmlerini kaybetmemelerini ve sürekli olarak kendilerini yenilemelerini sağlamaları gerektiği daha iyi anlaşıldı.</a:t>
                      </a:r>
                      <a:endParaRPr lang="tr-TR" sz="2000" dirty="0">
                        <a:latin typeface="Times New Roman"/>
                        <a:ea typeface="Times New Roman"/>
                        <a:cs typeface="Times New Roman"/>
                      </a:endParaRPr>
                    </a:p>
                  </a:txBody>
                  <a:tcPr marL="1075" marR="1075" marT="0" marB="0" anchor="ctr"/>
                </a:tc>
              </a:tr>
              <a:tr h="3346306">
                <a:tc>
                  <a:txBody>
                    <a:bodyPr/>
                    <a:lstStyle/>
                    <a:p>
                      <a:pPr algn="just">
                        <a:spcAft>
                          <a:spcPts val="0"/>
                        </a:spcAft>
                      </a:pPr>
                      <a:r>
                        <a:rPr lang="tr-TR" sz="2000" b="1">
                          <a:latin typeface="Times New Roman"/>
                          <a:ea typeface="Times New Roman"/>
                          <a:cs typeface="Times New Roman"/>
                        </a:rPr>
                        <a:t>Temel Faaliyetler</a:t>
                      </a:r>
                      <a:endParaRPr lang="tr-TR" sz="2000">
                        <a:latin typeface="Times New Roman"/>
                        <a:ea typeface="Times New Roman"/>
                        <a:cs typeface="Times New Roman"/>
                      </a:endParaRPr>
                    </a:p>
                  </a:txBody>
                  <a:tcPr marL="1075" marR="1075" marT="0" marB="0" anchor="ctr"/>
                </a:tc>
                <a:tc>
                  <a:txBody>
                    <a:bodyPr/>
                    <a:lstStyle/>
                    <a:p>
                      <a:pPr fontAlgn="base">
                        <a:spcAft>
                          <a:spcPts val="0"/>
                        </a:spcAft>
                      </a:pPr>
                      <a:r>
                        <a:rPr lang="tr-TR" sz="2000" i="1" kern="1200" dirty="0">
                          <a:latin typeface="Times New Roman"/>
                          <a:ea typeface="Times New Roman"/>
                          <a:cs typeface="Times New Roman"/>
                        </a:rPr>
                        <a:t>-Proje yürütme kurulu çalışma planı oluşturulması</a:t>
                      </a:r>
                      <a:endParaRPr lang="tr-TR" sz="2000" dirty="0">
                        <a:latin typeface="Times New Roman"/>
                        <a:ea typeface="Times New Roman"/>
                        <a:cs typeface="Times New Roman"/>
                      </a:endParaRPr>
                    </a:p>
                    <a:p>
                      <a:pPr fontAlgn="base">
                        <a:spcAft>
                          <a:spcPts val="0"/>
                        </a:spcAft>
                      </a:pPr>
                      <a:r>
                        <a:rPr lang="tr-TR" sz="2000" i="1" kern="1200" dirty="0">
                          <a:latin typeface="Times New Roman"/>
                          <a:ea typeface="Times New Roman"/>
                          <a:cs typeface="Times New Roman"/>
                        </a:rPr>
                        <a:t>-Yürütme kurulunca projeye katılım şartlarının belirlenmesi</a:t>
                      </a:r>
                      <a:endParaRPr lang="tr-TR" sz="2000" dirty="0">
                        <a:latin typeface="Times New Roman"/>
                        <a:ea typeface="Times New Roman"/>
                        <a:cs typeface="Times New Roman"/>
                      </a:endParaRPr>
                    </a:p>
                    <a:p>
                      <a:pPr fontAlgn="base">
                        <a:spcAft>
                          <a:spcPts val="0"/>
                        </a:spcAft>
                      </a:pPr>
                      <a:r>
                        <a:rPr lang="tr-TR" sz="2000" i="1" kern="1200" dirty="0">
                          <a:latin typeface="Times New Roman"/>
                          <a:ea typeface="Times New Roman"/>
                          <a:cs typeface="Times New Roman"/>
                        </a:rPr>
                        <a:t>-Tanıtım materyallerinin hazırlanması</a:t>
                      </a:r>
                      <a:endParaRPr lang="tr-TR" sz="2000" dirty="0">
                        <a:latin typeface="Times New Roman"/>
                        <a:ea typeface="Times New Roman"/>
                        <a:cs typeface="Times New Roman"/>
                      </a:endParaRPr>
                    </a:p>
                    <a:p>
                      <a:pPr fontAlgn="base">
                        <a:spcAft>
                          <a:spcPts val="0"/>
                        </a:spcAft>
                      </a:pPr>
                      <a:r>
                        <a:rPr lang="tr-TR" sz="2000" i="1" kern="1200" dirty="0">
                          <a:latin typeface="Times New Roman"/>
                          <a:ea typeface="Times New Roman"/>
                          <a:cs typeface="Times New Roman"/>
                        </a:rPr>
                        <a:t>-Projeye katılımı hedeflenen gruplara duyuruların yapılması</a:t>
                      </a:r>
                      <a:endParaRPr lang="tr-TR" sz="2000" dirty="0">
                        <a:latin typeface="Times New Roman"/>
                        <a:ea typeface="Times New Roman"/>
                        <a:cs typeface="Times New Roman"/>
                      </a:endParaRPr>
                    </a:p>
                    <a:p>
                      <a:pPr fontAlgn="base">
                        <a:spcAft>
                          <a:spcPts val="0"/>
                        </a:spcAft>
                      </a:pPr>
                      <a:r>
                        <a:rPr lang="tr-TR" sz="2000" i="1" kern="1200" dirty="0">
                          <a:latin typeface="Times New Roman"/>
                          <a:ea typeface="Times New Roman"/>
                          <a:cs typeface="Times New Roman"/>
                        </a:rPr>
                        <a:t>-Projeye katılan eserlerin incelenmesi ve değerlendirilmesi</a:t>
                      </a:r>
                      <a:endParaRPr lang="tr-TR" sz="2000" dirty="0">
                        <a:latin typeface="Times New Roman"/>
                        <a:ea typeface="Times New Roman"/>
                        <a:cs typeface="Times New Roman"/>
                      </a:endParaRPr>
                    </a:p>
                    <a:p>
                      <a:pPr fontAlgn="base">
                        <a:spcAft>
                          <a:spcPts val="0"/>
                        </a:spcAft>
                      </a:pPr>
                      <a:r>
                        <a:rPr lang="tr-TR" sz="2000" i="1" kern="1200" dirty="0">
                          <a:latin typeface="Times New Roman"/>
                          <a:ea typeface="Times New Roman"/>
                          <a:cs typeface="Times New Roman"/>
                        </a:rPr>
                        <a:t>-Değerlendirme sonucunda uygun bulunan anıların ve anekdotların kitap haline getirilmesi</a:t>
                      </a:r>
                      <a:endParaRPr lang="tr-TR" sz="2000" dirty="0">
                        <a:latin typeface="Times New Roman"/>
                        <a:ea typeface="Times New Roman"/>
                        <a:cs typeface="Times New Roman"/>
                      </a:endParaRPr>
                    </a:p>
                  </a:txBody>
                  <a:tcPr marL="1075" marR="1075"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AMAÇLAR</a:t>
            </a:r>
            <a:endParaRPr lang="tr-TR" dirty="0"/>
          </a:p>
        </p:txBody>
      </p:sp>
      <p:pic>
        <p:nvPicPr>
          <p:cNvPr id="2050" name="Picture 2" descr="C:\Users\win\Desktop\bigstock-d-target-and-colorful-arrows-20872637.jpg"/>
          <p:cNvPicPr>
            <a:picLocks noGrp="1" noChangeAspect="1" noChangeArrowheads="1"/>
          </p:cNvPicPr>
          <p:nvPr>
            <p:ph idx="1"/>
          </p:nvPr>
        </p:nvPicPr>
        <p:blipFill>
          <a:blip r:embed="rId2"/>
          <a:srcRect/>
          <a:stretch>
            <a:fillRect/>
          </a:stretch>
        </p:blipFill>
        <p:spPr bwMode="auto">
          <a:xfrm>
            <a:off x="928662" y="2285992"/>
            <a:ext cx="7215238" cy="392908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394</TotalTime>
  <Words>1857</Words>
  <PresentationFormat>Ekran Gösterisi (4:3)</PresentationFormat>
  <Paragraphs>403</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Akış</vt:lpstr>
      <vt:lpstr>  T.C. SINDIRGI KAYMAKAMLIĞI</vt:lpstr>
      <vt:lpstr>PROJE EKİPLERİ  Yayın ve Danışma Kurulu              Yürütme Kurulu</vt:lpstr>
      <vt:lpstr>Slayt 3</vt:lpstr>
      <vt:lpstr>Slayt 4</vt:lpstr>
      <vt:lpstr>PROJE ÖZETİ</vt:lpstr>
      <vt:lpstr>Slayt 6</vt:lpstr>
      <vt:lpstr>Slayt 7</vt:lpstr>
      <vt:lpstr>Slayt 8</vt:lpstr>
      <vt:lpstr>AMAÇLAR</vt:lpstr>
      <vt:lpstr>AMAÇLAR</vt:lpstr>
      <vt:lpstr>Slayt 11</vt:lpstr>
      <vt:lpstr>GEREKÇELENDİRME</vt:lpstr>
      <vt:lpstr>GEREKÇELENDİRME</vt:lpstr>
      <vt:lpstr>GEREKÇELENDİRME</vt:lpstr>
      <vt:lpstr>FAALİYETLERİN AYRINTILI AÇIKLAMASI</vt:lpstr>
      <vt:lpstr>Slayt 16</vt:lpstr>
      <vt:lpstr>Slayt 17</vt:lpstr>
      <vt:lpstr>Slayt 18</vt:lpstr>
      <vt:lpstr>Slayt 19</vt:lpstr>
      <vt:lpstr>Slayt 20</vt:lpstr>
      <vt:lpstr>SÜRE VE FAALİYET PLANI</vt:lpstr>
      <vt:lpstr>Slayt 22</vt:lpstr>
      <vt:lpstr>PERFORMANS GÖSTERGELERİ</vt:lpstr>
      <vt:lpstr>SOMUT ÇIKTILAR</vt:lpstr>
      <vt:lpstr>ÇARPAN ETKİLERİ</vt:lpstr>
      <vt:lpstr>ANI YARIŞMASI TEKNİK ŞARTNAMESİ</vt:lpstr>
      <vt:lpstr>KAPSAM</vt:lpstr>
      <vt:lpstr>1- YARIŞMANIN KONUSU: </vt:lpstr>
      <vt:lpstr>2- YARIŞMAYA KATILMA ŞARTLARI:</vt:lpstr>
      <vt:lpstr>3- TEKNİK KURALLAR:</vt:lpstr>
      <vt:lpstr>4- DİĞER HUSUSLAR:</vt:lpstr>
      <vt:lpstr>  5- YARIŞMA ÖDÜLLERİ:  </vt:lpstr>
      <vt:lpstr>SON SÖZ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SINDIRGI KAYMAKAMLIĞI</dc:title>
  <dc:creator>pc3</dc:creator>
  <cp:lastModifiedBy>win</cp:lastModifiedBy>
  <cp:revision>68</cp:revision>
  <dcterms:created xsi:type="dcterms:W3CDTF">2016-03-15T06:44:53Z</dcterms:created>
  <dcterms:modified xsi:type="dcterms:W3CDTF">2016-03-23T12:05:32Z</dcterms:modified>
</cp:coreProperties>
</file>